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7" r:id="rId4"/>
    <p:sldId id="268" r:id="rId5"/>
    <p:sldId id="262" r:id="rId6"/>
    <p:sldId id="270" r:id="rId7"/>
    <p:sldId id="269"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80600" autoAdjust="0"/>
  </p:normalViewPr>
  <p:slideViewPr>
    <p:cSldViewPr snapToGrid="0" showGuides="1">
      <p:cViewPr varScale="1">
        <p:scale>
          <a:sx n="57" d="100"/>
          <a:sy n="57" d="100"/>
        </p:scale>
        <p:origin x="546" y="78"/>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074854-2CB3-406E-8454-2F5FAD087474}" type="datetimeFigureOut">
              <a:rPr lang="en-US" smtClean="0"/>
              <a:t>8/5/2021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267150-33CE-4E04-BEB2-90A3AE91FD2C}" type="slidenum">
              <a:rPr lang="en-US" smtClean="0"/>
              <a:t>‹#›</a:t>
            </a:fld>
            <a:endParaRPr lang="en-US"/>
          </a:p>
        </p:txBody>
      </p:sp>
    </p:spTree>
    <p:extLst>
      <p:ext uri="{BB962C8B-B14F-4D97-AF65-F5344CB8AC3E}">
        <p14:creationId xmlns:p14="http://schemas.microsoft.com/office/powerpoint/2010/main" val="258773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some, their world is more complex than others... Many factors contribute to creating a complex environment...</a:t>
            </a:r>
            <a:endParaRPr lang="en-US" dirty="0"/>
          </a:p>
        </p:txBody>
      </p:sp>
      <p:sp>
        <p:nvSpPr>
          <p:cNvPr id="4" name="Slide Number Placeholder 3"/>
          <p:cNvSpPr>
            <a:spLocks noGrp="1"/>
          </p:cNvSpPr>
          <p:nvPr>
            <p:ph type="sldNum" sz="quarter" idx="10"/>
          </p:nvPr>
        </p:nvSpPr>
        <p:spPr/>
        <p:txBody>
          <a:bodyPr/>
          <a:lstStyle/>
          <a:p>
            <a:fld id="{72267150-33CE-4E04-BEB2-90A3AE91FD2C}" type="slidenum">
              <a:rPr lang="en-US" smtClean="0"/>
              <a:t>1</a:t>
            </a:fld>
            <a:endParaRPr lang="en-US"/>
          </a:p>
        </p:txBody>
      </p:sp>
    </p:spTree>
    <p:extLst>
      <p:ext uri="{BB962C8B-B14F-4D97-AF65-F5344CB8AC3E}">
        <p14:creationId xmlns:p14="http://schemas.microsoft.com/office/powerpoint/2010/main" val="3354266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world around you feels like it is caving in, you have reached the point of complexity overload... Serial refers to suicides running in a family, military unit, etc...</a:t>
            </a:r>
            <a:endParaRPr lang="en-US" dirty="0"/>
          </a:p>
        </p:txBody>
      </p:sp>
      <p:sp>
        <p:nvSpPr>
          <p:cNvPr id="4" name="Slide Number Placeholder 3"/>
          <p:cNvSpPr>
            <a:spLocks noGrp="1"/>
          </p:cNvSpPr>
          <p:nvPr>
            <p:ph type="sldNum" sz="quarter" idx="10"/>
          </p:nvPr>
        </p:nvSpPr>
        <p:spPr/>
        <p:txBody>
          <a:bodyPr/>
          <a:lstStyle/>
          <a:p>
            <a:fld id="{72267150-33CE-4E04-BEB2-90A3AE91FD2C}" type="slidenum">
              <a:rPr lang="en-US" smtClean="0"/>
              <a:t>2</a:t>
            </a:fld>
            <a:endParaRPr lang="en-US"/>
          </a:p>
        </p:txBody>
      </p:sp>
    </p:spTree>
    <p:extLst>
      <p:ext uri="{BB962C8B-B14F-4D97-AF65-F5344CB8AC3E}">
        <p14:creationId xmlns:p14="http://schemas.microsoft.com/office/powerpoint/2010/main" val="3577486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world around you feels like it is caving in, you have reached the point of complexity overload... Serial refers to suicides running in a family, military unit, etc...</a:t>
            </a:r>
            <a:endParaRPr lang="en-US" dirty="0"/>
          </a:p>
        </p:txBody>
      </p:sp>
      <p:sp>
        <p:nvSpPr>
          <p:cNvPr id="4" name="Slide Number Placeholder 3"/>
          <p:cNvSpPr>
            <a:spLocks noGrp="1"/>
          </p:cNvSpPr>
          <p:nvPr>
            <p:ph type="sldNum" sz="quarter" idx="10"/>
          </p:nvPr>
        </p:nvSpPr>
        <p:spPr/>
        <p:txBody>
          <a:bodyPr/>
          <a:lstStyle/>
          <a:p>
            <a:fld id="{72267150-33CE-4E04-BEB2-90A3AE91FD2C}" type="slidenum">
              <a:rPr lang="en-US" smtClean="0"/>
              <a:t>3</a:t>
            </a:fld>
            <a:endParaRPr lang="en-US"/>
          </a:p>
        </p:txBody>
      </p:sp>
    </p:spTree>
    <p:extLst>
      <p:ext uri="{BB962C8B-B14F-4D97-AF65-F5344CB8AC3E}">
        <p14:creationId xmlns:p14="http://schemas.microsoft.com/office/powerpoint/2010/main" val="2665842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see their life</a:t>
            </a:r>
            <a:r>
              <a:rPr lang="en-US" baseline="0" dirty="0" smtClean="0"/>
              <a:t> spinning out of control... Mental panic sets in... </a:t>
            </a:r>
            <a:r>
              <a:rPr lang="en-US" dirty="0" smtClean="0"/>
              <a:t>When complexity overload becomes to great to</a:t>
            </a:r>
            <a:r>
              <a:rPr lang="en-US" baseline="0" dirty="0" smtClean="0"/>
              <a:t> handle, a person blows their reality-fuse (way out fuse), that is to say, their ability to adapt, adjust, and affiliate (engage their family, friends, i.e., personal network ), all bets are off, and the outcome is seldom pretty... </a:t>
            </a:r>
            <a:endParaRPr lang="en-US" dirty="0"/>
          </a:p>
        </p:txBody>
      </p:sp>
      <p:sp>
        <p:nvSpPr>
          <p:cNvPr id="4" name="Slide Number Placeholder 3"/>
          <p:cNvSpPr>
            <a:spLocks noGrp="1"/>
          </p:cNvSpPr>
          <p:nvPr>
            <p:ph type="sldNum" sz="quarter" idx="10"/>
          </p:nvPr>
        </p:nvSpPr>
        <p:spPr/>
        <p:txBody>
          <a:bodyPr/>
          <a:lstStyle/>
          <a:p>
            <a:fld id="{72267150-33CE-4E04-BEB2-90A3AE91FD2C}" type="slidenum">
              <a:rPr lang="en-US" smtClean="0"/>
              <a:t>4</a:t>
            </a:fld>
            <a:endParaRPr lang="en-US"/>
          </a:p>
        </p:txBody>
      </p:sp>
    </p:spTree>
    <p:extLst>
      <p:ext uri="{BB962C8B-B14F-4D97-AF65-F5344CB8AC3E}">
        <p14:creationId xmlns:p14="http://schemas.microsoft.com/office/powerpoint/2010/main" val="628191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struggle to fight</a:t>
            </a:r>
            <a:r>
              <a:rPr lang="en-US" baseline="0" dirty="0" smtClean="0"/>
              <a:t> on through the complexity overload, must people either self-intervene, or seek third-party intervention to change or reverse their situation. However, there are those individuals that are impulsive and may take drastic steps...</a:t>
            </a:r>
            <a:endParaRPr lang="en-US" dirty="0"/>
          </a:p>
        </p:txBody>
      </p:sp>
      <p:sp>
        <p:nvSpPr>
          <p:cNvPr id="4" name="Slide Number Placeholder 3"/>
          <p:cNvSpPr>
            <a:spLocks noGrp="1"/>
          </p:cNvSpPr>
          <p:nvPr>
            <p:ph type="sldNum" sz="quarter" idx="10"/>
          </p:nvPr>
        </p:nvSpPr>
        <p:spPr/>
        <p:txBody>
          <a:bodyPr/>
          <a:lstStyle/>
          <a:p>
            <a:fld id="{72267150-33CE-4E04-BEB2-90A3AE91FD2C}" type="slidenum">
              <a:rPr lang="en-US" smtClean="0"/>
              <a:t>5</a:t>
            </a:fld>
            <a:endParaRPr lang="en-US"/>
          </a:p>
        </p:txBody>
      </p:sp>
    </p:spTree>
    <p:extLst>
      <p:ext uri="{BB962C8B-B14F-4D97-AF65-F5344CB8AC3E}">
        <p14:creationId xmlns:p14="http://schemas.microsoft.com/office/powerpoint/2010/main" val="294479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see themselves as the first step to change...</a:t>
            </a:r>
            <a:r>
              <a:rPr lang="en-US" baseline="0" dirty="0" smtClean="0"/>
              <a:t> </a:t>
            </a:r>
            <a:r>
              <a:rPr lang="en-US" dirty="0" smtClean="0"/>
              <a:t>Self-intervention is only assumed by the strongest</a:t>
            </a:r>
            <a:r>
              <a:rPr lang="en-US" baseline="0" dirty="0" smtClean="0"/>
              <a:t> willed people, they have the wherewithal to self-diagnosis, intervene, treat, and recover...</a:t>
            </a:r>
            <a:endParaRPr lang="en-US" dirty="0"/>
          </a:p>
        </p:txBody>
      </p:sp>
      <p:sp>
        <p:nvSpPr>
          <p:cNvPr id="4" name="Slide Number Placeholder 3"/>
          <p:cNvSpPr>
            <a:spLocks noGrp="1"/>
          </p:cNvSpPr>
          <p:nvPr>
            <p:ph type="sldNum" sz="quarter" idx="10"/>
          </p:nvPr>
        </p:nvSpPr>
        <p:spPr/>
        <p:txBody>
          <a:bodyPr/>
          <a:lstStyle/>
          <a:p>
            <a:fld id="{72267150-33CE-4E04-BEB2-90A3AE91FD2C}" type="slidenum">
              <a:rPr lang="en-US" smtClean="0"/>
              <a:t>6</a:t>
            </a:fld>
            <a:endParaRPr lang="en-US"/>
          </a:p>
        </p:txBody>
      </p:sp>
    </p:spTree>
    <p:extLst>
      <p:ext uri="{BB962C8B-B14F-4D97-AF65-F5344CB8AC3E}">
        <p14:creationId xmlns:p14="http://schemas.microsoft.com/office/powerpoint/2010/main" val="2588238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 people need outside help or assistance</a:t>
            </a:r>
            <a:r>
              <a:rPr lang="en-US" baseline="0" dirty="0" smtClean="0"/>
              <a:t> to overcome complexity overload, typically intervention starts with a phone call, a friend, or trust one... And can move on to one-on-one or group therapy, rehabilitation should drugs be part of the problem... </a:t>
            </a:r>
            <a:endParaRPr lang="en-US" dirty="0"/>
          </a:p>
        </p:txBody>
      </p:sp>
      <p:sp>
        <p:nvSpPr>
          <p:cNvPr id="4" name="Slide Number Placeholder 3"/>
          <p:cNvSpPr>
            <a:spLocks noGrp="1"/>
          </p:cNvSpPr>
          <p:nvPr>
            <p:ph type="sldNum" sz="quarter" idx="10"/>
          </p:nvPr>
        </p:nvSpPr>
        <p:spPr/>
        <p:txBody>
          <a:bodyPr/>
          <a:lstStyle/>
          <a:p>
            <a:fld id="{72267150-33CE-4E04-BEB2-90A3AE91FD2C}" type="slidenum">
              <a:rPr lang="en-US" smtClean="0"/>
              <a:t>7</a:t>
            </a:fld>
            <a:endParaRPr lang="en-US"/>
          </a:p>
        </p:txBody>
      </p:sp>
    </p:spTree>
    <p:extLst>
      <p:ext uri="{BB962C8B-B14F-4D97-AF65-F5344CB8AC3E}">
        <p14:creationId xmlns:p14="http://schemas.microsoft.com/office/powerpoint/2010/main" val="2274419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isolated from family, friends, faith, feeling lonely, and</a:t>
            </a:r>
            <a:r>
              <a:rPr lang="en-US" baseline="0" dirty="0" smtClean="0"/>
              <a:t> their life is perceived as not worth living, going on is not an option, and death by suicide appears to be the quickest means to end their emotional and/or physical pain... Besides, they often believe no one cares if they live or die...</a:t>
            </a:r>
            <a:endParaRPr lang="en-US" dirty="0"/>
          </a:p>
        </p:txBody>
      </p:sp>
      <p:sp>
        <p:nvSpPr>
          <p:cNvPr id="4" name="Slide Number Placeholder 3"/>
          <p:cNvSpPr>
            <a:spLocks noGrp="1"/>
          </p:cNvSpPr>
          <p:nvPr>
            <p:ph type="sldNum" sz="quarter" idx="10"/>
          </p:nvPr>
        </p:nvSpPr>
        <p:spPr/>
        <p:txBody>
          <a:bodyPr/>
          <a:lstStyle/>
          <a:p>
            <a:fld id="{72267150-33CE-4E04-BEB2-90A3AE91FD2C}" type="slidenum">
              <a:rPr lang="en-US" smtClean="0"/>
              <a:t>8</a:t>
            </a:fld>
            <a:endParaRPr lang="en-US"/>
          </a:p>
        </p:txBody>
      </p:sp>
    </p:spTree>
    <p:extLst>
      <p:ext uri="{BB962C8B-B14F-4D97-AF65-F5344CB8AC3E}">
        <p14:creationId xmlns:p14="http://schemas.microsoft.com/office/powerpoint/2010/main" val="3498470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 circuit (stop) suicide ideation - Share optimistic opportunities so they can safely move to overcome </a:t>
            </a:r>
            <a:r>
              <a:rPr lang="en-US" baseline="0" dirty="0" smtClean="0"/>
              <a:t>complexity overload and return to caring reality (people do care about them), move them away from hopelessness to hope, help them move from darkness into the light of resolution, a new beginning, to see the light at the end of the tunnel (benefits)</a:t>
            </a:r>
            <a:r>
              <a:rPr lang="en-US" dirty="0" smtClean="0"/>
              <a:t> - Shape-Shift suicide ideation</a:t>
            </a:r>
            <a:r>
              <a:rPr lang="en-US" baseline="0" dirty="0" smtClean="0"/>
              <a:t> into living ideation, getting their life under control and realize a better and happier life awaits them... They are not alone on their journey to conquer complexity overload...</a:t>
            </a:r>
            <a:endParaRPr lang="en-US" dirty="0"/>
          </a:p>
        </p:txBody>
      </p:sp>
      <p:sp>
        <p:nvSpPr>
          <p:cNvPr id="4" name="Slide Number Placeholder 3"/>
          <p:cNvSpPr>
            <a:spLocks noGrp="1"/>
          </p:cNvSpPr>
          <p:nvPr>
            <p:ph type="sldNum" sz="quarter" idx="10"/>
          </p:nvPr>
        </p:nvSpPr>
        <p:spPr/>
        <p:txBody>
          <a:bodyPr/>
          <a:lstStyle/>
          <a:p>
            <a:fld id="{72267150-33CE-4E04-BEB2-90A3AE91FD2C}" type="slidenum">
              <a:rPr lang="en-US" smtClean="0"/>
              <a:t>9</a:t>
            </a:fld>
            <a:endParaRPr lang="en-US"/>
          </a:p>
        </p:txBody>
      </p:sp>
    </p:spTree>
    <p:extLst>
      <p:ext uri="{BB962C8B-B14F-4D97-AF65-F5344CB8AC3E}">
        <p14:creationId xmlns:p14="http://schemas.microsoft.com/office/powerpoint/2010/main" val="1443225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C5A8D3-AE54-4A43-8BCB-3360727248AB}"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E46F8-7910-417C-AC0C-A615194181BA}" type="slidenum">
              <a:rPr lang="en-US" smtClean="0"/>
              <a:t>‹#›</a:t>
            </a:fld>
            <a:endParaRPr lang="en-US"/>
          </a:p>
        </p:txBody>
      </p:sp>
    </p:spTree>
    <p:extLst>
      <p:ext uri="{BB962C8B-B14F-4D97-AF65-F5344CB8AC3E}">
        <p14:creationId xmlns:p14="http://schemas.microsoft.com/office/powerpoint/2010/main" val="796589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5A8D3-AE54-4A43-8BCB-3360727248AB}"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E46F8-7910-417C-AC0C-A615194181BA}" type="slidenum">
              <a:rPr lang="en-US" smtClean="0"/>
              <a:t>‹#›</a:t>
            </a:fld>
            <a:endParaRPr lang="en-US"/>
          </a:p>
        </p:txBody>
      </p:sp>
    </p:spTree>
    <p:extLst>
      <p:ext uri="{BB962C8B-B14F-4D97-AF65-F5344CB8AC3E}">
        <p14:creationId xmlns:p14="http://schemas.microsoft.com/office/powerpoint/2010/main" val="3397130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5A8D3-AE54-4A43-8BCB-3360727248AB}"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E46F8-7910-417C-AC0C-A615194181BA}" type="slidenum">
              <a:rPr lang="en-US" smtClean="0"/>
              <a:t>‹#›</a:t>
            </a:fld>
            <a:endParaRPr lang="en-US"/>
          </a:p>
        </p:txBody>
      </p:sp>
    </p:spTree>
    <p:extLst>
      <p:ext uri="{BB962C8B-B14F-4D97-AF65-F5344CB8AC3E}">
        <p14:creationId xmlns:p14="http://schemas.microsoft.com/office/powerpoint/2010/main" val="183127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5A8D3-AE54-4A43-8BCB-3360727248AB}"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E46F8-7910-417C-AC0C-A615194181BA}" type="slidenum">
              <a:rPr lang="en-US" smtClean="0"/>
              <a:t>‹#›</a:t>
            </a:fld>
            <a:endParaRPr lang="en-US"/>
          </a:p>
        </p:txBody>
      </p:sp>
    </p:spTree>
    <p:extLst>
      <p:ext uri="{BB962C8B-B14F-4D97-AF65-F5344CB8AC3E}">
        <p14:creationId xmlns:p14="http://schemas.microsoft.com/office/powerpoint/2010/main" val="3278671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C5A8D3-AE54-4A43-8BCB-3360727248AB}"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9E46F8-7910-417C-AC0C-A615194181BA}" type="slidenum">
              <a:rPr lang="en-US" smtClean="0"/>
              <a:t>‹#›</a:t>
            </a:fld>
            <a:endParaRPr lang="en-US"/>
          </a:p>
        </p:txBody>
      </p:sp>
    </p:spTree>
    <p:extLst>
      <p:ext uri="{BB962C8B-B14F-4D97-AF65-F5344CB8AC3E}">
        <p14:creationId xmlns:p14="http://schemas.microsoft.com/office/powerpoint/2010/main" val="1659749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C5A8D3-AE54-4A43-8BCB-3360727248AB}" type="datetimeFigureOut">
              <a:rPr lang="en-US" smtClean="0"/>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E46F8-7910-417C-AC0C-A615194181BA}" type="slidenum">
              <a:rPr lang="en-US" smtClean="0"/>
              <a:t>‹#›</a:t>
            </a:fld>
            <a:endParaRPr lang="en-US"/>
          </a:p>
        </p:txBody>
      </p:sp>
    </p:spTree>
    <p:extLst>
      <p:ext uri="{BB962C8B-B14F-4D97-AF65-F5344CB8AC3E}">
        <p14:creationId xmlns:p14="http://schemas.microsoft.com/office/powerpoint/2010/main" val="46918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C5A8D3-AE54-4A43-8BCB-3360727248AB}" type="datetimeFigureOut">
              <a:rPr lang="en-US" smtClean="0"/>
              <a:t>8/5/2021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9E46F8-7910-417C-AC0C-A615194181BA}" type="slidenum">
              <a:rPr lang="en-US" smtClean="0"/>
              <a:t>‹#›</a:t>
            </a:fld>
            <a:endParaRPr lang="en-US"/>
          </a:p>
        </p:txBody>
      </p:sp>
    </p:spTree>
    <p:extLst>
      <p:ext uri="{BB962C8B-B14F-4D97-AF65-F5344CB8AC3E}">
        <p14:creationId xmlns:p14="http://schemas.microsoft.com/office/powerpoint/2010/main" val="189265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C5A8D3-AE54-4A43-8BCB-3360727248AB}" type="datetimeFigureOut">
              <a:rPr lang="en-US" smtClean="0"/>
              <a:t>8/5/2021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9E46F8-7910-417C-AC0C-A615194181BA}" type="slidenum">
              <a:rPr lang="en-US" smtClean="0"/>
              <a:t>‹#›</a:t>
            </a:fld>
            <a:endParaRPr lang="en-US"/>
          </a:p>
        </p:txBody>
      </p:sp>
    </p:spTree>
    <p:extLst>
      <p:ext uri="{BB962C8B-B14F-4D97-AF65-F5344CB8AC3E}">
        <p14:creationId xmlns:p14="http://schemas.microsoft.com/office/powerpoint/2010/main" val="4240176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5A8D3-AE54-4A43-8BCB-3360727248AB}" type="datetimeFigureOut">
              <a:rPr lang="en-US" smtClean="0"/>
              <a:t>8/5/2021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9E46F8-7910-417C-AC0C-A615194181BA}" type="slidenum">
              <a:rPr lang="en-US" smtClean="0"/>
              <a:t>‹#›</a:t>
            </a:fld>
            <a:endParaRPr lang="en-US"/>
          </a:p>
        </p:txBody>
      </p:sp>
    </p:spTree>
    <p:extLst>
      <p:ext uri="{BB962C8B-B14F-4D97-AF65-F5344CB8AC3E}">
        <p14:creationId xmlns:p14="http://schemas.microsoft.com/office/powerpoint/2010/main" val="91396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C5A8D3-AE54-4A43-8BCB-3360727248AB}" type="datetimeFigureOut">
              <a:rPr lang="en-US" smtClean="0"/>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E46F8-7910-417C-AC0C-A615194181BA}" type="slidenum">
              <a:rPr lang="en-US" smtClean="0"/>
              <a:t>‹#›</a:t>
            </a:fld>
            <a:endParaRPr lang="en-US"/>
          </a:p>
        </p:txBody>
      </p:sp>
    </p:spTree>
    <p:extLst>
      <p:ext uri="{BB962C8B-B14F-4D97-AF65-F5344CB8AC3E}">
        <p14:creationId xmlns:p14="http://schemas.microsoft.com/office/powerpoint/2010/main" val="1978888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C5A8D3-AE54-4A43-8BCB-3360727248AB}" type="datetimeFigureOut">
              <a:rPr lang="en-US" smtClean="0"/>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9E46F8-7910-417C-AC0C-A615194181BA}" type="slidenum">
              <a:rPr lang="en-US" smtClean="0"/>
              <a:t>‹#›</a:t>
            </a:fld>
            <a:endParaRPr lang="en-US"/>
          </a:p>
        </p:txBody>
      </p:sp>
    </p:spTree>
    <p:extLst>
      <p:ext uri="{BB962C8B-B14F-4D97-AF65-F5344CB8AC3E}">
        <p14:creationId xmlns:p14="http://schemas.microsoft.com/office/powerpoint/2010/main" val="3659506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5A8D3-AE54-4A43-8BCB-3360727248AB}" type="datetimeFigureOut">
              <a:rPr lang="en-US" smtClean="0"/>
              <a:t>8/5/2021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E46F8-7910-417C-AC0C-A615194181BA}" type="slidenum">
              <a:rPr lang="en-US" smtClean="0"/>
              <a:t>‹#›</a:t>
            </a:fld>
            <a:endParaRPr lang="en-US"/>
          </a:p>
        </p:txBody>
      </p:sp>
    </p:spTree>
    <p:extLst>
      <p:ext uri="{BB962C8B-B14F-4D97-AF65-F5344CB8AC3E}">
        <p14:creationId xmlns:p14="http://schemas.microsoft.com/office/powerpoint/2010/main" val="181127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2" name="TextBox 1"/>
          <p:cNvSpPr txBox="1"/>
          <p:nvPr/>
        </p:nvSpPr>
        <p:spPr>
          <a:xfrm flipH="1">
            <a:off x="871628" y="4690533"/>
            <a:ext cx="7459572" cy="1569660"/>
          </a:xfrm>
          <a:prstGeom prst="rect">
            <a:avLst/>
          </a:prstGeom>
          <a:noFill/>
        </p:spPr>
        <p:txBody>
          <a:bodyPr wrap="square" rtlCol="0">
            <a:spAutoFit/>
          </a:bodyPr>
          <a:lstStyle/>
          <a:p>
            <a:r>
              <a:rPr lang="en-US" sz="9600" b="1" dirty="0" smtClean="0">
                <a:solidFill>
                  <a:srgbClr val="C00000"/>
                </a:solidFill>
                <a:effectLst>
                  <a:glow rad="228600">
                    <a:schemeClr val="accent4">
                      <a:satMod val="175000"/>
                      <a:alpha val="40000"/>
                    </a:schemeClr>
                  </a:glow>
                </a:effectLst>
                <a:latin typeface="Sitka Heading" panose="02000505000000020004" pitchFamily="2" charset="0"/>
              </a:rPr>
              <a:t>Complexity</a:t>
            </a:r>
            <a:endParaRPr lang="en-US" sz="9600" b="1" dirty="0">
              <a:solidFill>
                <a:srgbClr val="C00000"/>
              </a:solidFill>
              <a:effectLst>
                <a:glow rad="228600">
                  <a:schemeClr val="accent4">
                    <a:satMod val="175000"/>
                    <a:alpha val="40000"/>
                  </a:schemeClr>
                </a:glow>
              </a:effectLst>
              <a:latin typeface="Sitka Heading" panose="02000505000000020004" pitchFamily="2" charset="0"/>
            </a:endParaRPr>
          </a:p>
        </p:txBody>
      </p:sp>
    </p:spTree>
    <p:extLst>
      <p:ext uri="{BB962C8B-B14F-4D97-AF65-F5344CB8AC3E}">
        <p14:creationId xmlns:p14="http://schemas.microsoft.com/office/powerpoint/2010/main" val="301145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6">
            <a:lumMod val="75000"/>
          </a:schemeClr>
        </a:solidFill>
        <a:effectLst/>
      </p:bgPr>
    </p:bg>
    <p:spTree>
      <p:nvGrpSpPr>
        <p:cNvPr id="1" name=""/>
        <p:cNvGrpSpPr/>
        <p:nvPr/>
      </p:nvGrpSpPr>
      <p:grpSpPr>
        <a:xfrm>
          <a:off x="0" y="0"/>
          <a:ext cx="0" cy="0"/>
          <a:chOff x="0" y="0"/>
          <a:chExt cx="0" cy="0"/>
        </a:xfrm>
      </p:grpSpPr>
      <p:grpSp>
        <p:nvGrpSpPr>
          <p:cNvPr id="26" name="Group 25"/>
          <p:cNvGrpSpPr/>
          <p:nvPr/>
        </p:nvGrpSpPr>
        <p:grpSpPr>
          <a:xfrm>
            <a:off x="4398611" y="4"/>
            <a:ext cx="6844033" cy="6858000"/>
            <a:chOff x="4398611" y="4"/>
            <a:chExt cx="6844033" cy="6858000"/>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611" y="4"/>
              <a:ext cx="6844033" cy="6858000"/>
            </a:xfrm>
            <a:prstGeom prst="rect">
              <a:avLst/>
            </a:prstGeom>
          </p:spPr>
        </p:pic>
        <p:sp>
          <p:nvSpPr>
            <p:cNvPr id="30" name="TextBox 29"/>
            <p:cNvSpPr txBox="1"/>
            <p:nvPr/>
          </p:nvSpPr>
          <p:spPr>
            <a:xfrm>
              <a:off x="9426850" y="1975591"/>
              <a:ext cx="1476505"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Unemployed</a:t>
              </a:r>
              <a:endParaRPr lang="en-US" b="1" i="1" dirty="0">
                <a:solidFill>
                  <a:schemeClr val="bg1"/>
                </a:solidFill>
                <a:effectLst>
                  <a:outerShdw blurRad="38100" dist="38100" dir="2700000" algn="tl">
                    <a:srgbClr val="000000">
                      <a:alpha val="43137"/>
                    </a:srgbClr>
                  </a:outerShdw>
                </a:effectLst>
              </a:endParaRPr>
            </a:p>
          </p:txBody>
        </p:sp>
        <p:sp>
          <p:nvSpPr>
            <p:cNvPr id="31" name="TextBox 30"/>
            <p:cNvSpPr txBox="1"/>
            <p:nvPr/>
          </p:nvSpPr>
          <p:spPr>
            <a:xfrm>
              <a:off x="5936355" y="2402798"/>
              <a:ext cx="1274681"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Depression</a:t>
              </a:r>
              <a:endParaRPr lang="en-US" b="1" i="1" dirty="0">
                <a:solidFill>
                  <a:schemeClr val="bg1"/>
                </a:solidFill>
                <a:effectLst>
                  <a:outerShdw blurRad="38100" dist="38100" dir="2700000" algn="tl">
                    <a:srgbClr val="000000">
                      <a:alpha val="43137"/>
                    </a:srgbClr>
                  </a:outerShdw>
                </a:effectLst>
              </a:endParaRPr>
            </a:p>
          </p:txBody>
        </p:sp>
        <p:sp>
          <p:nvSpPr>
            <p:cNvPr id="32" name="TextBox 31"/>
            <p:cNvSpPr txBox="1"/>
            <p:nvPr/>
          </p:nvSpPr>
          <p:spPr>
            <a:xfrm>
              <a:off x="9597438" y="4208022"/>
              <a:ext cx="622927" cy="1841338"/>
            </a:xfrm>
            <a:prstGeom prst="rect">
              <a:avLst/>
            </a:prstGeom>
            <a:noFill/>
          </p:spPr>
          <p:txBody>
            <a:bodyPr vert="wordArtVert" wrap="none" rtlCol="0" anchor="ctr" anchorCtr="1">
              <a:spAutoFit/>
            </a:bodyPr>
            <a:lstStyle/>
            <a:p>
              <a:r>
                <a:rPr lang="en-US" sz="2400" b="1" i="1" dirty="0" smtClean="0">
                  <a:solidFill>
                    <a:srgbClr val="FF0000"/>
                  </a:solidFill>
                  <a:effectLst>
                    <a:outerShdw blurRad="38100" dist="38100" dir="2700000" algn="tl">
                      <a:srgbClr val="000000">
                        <a:alpha val="43137"/>
                      </a:srgbClr>
                    </a:outerShdw>
                  </a:effectLst>
                </a:rPr>
                <a:t>Pain</a:t>
              </a:r>
              <a:endParaRPr lang="en-US" sz="2400" b="1" i="1" dirty="0">
                <a:solidFill>
                  <a:srgbClr val="FF0000"/>
                </a:solidFill>
                <a:effectLst>
                  <a:outerShdw blurRad="38100" dist="38100" dir="2700000" algn="tl">
                    <a:srgbClr val="000000">
                      <a:alpha val="43137"/>
                    </a:srgbClr>
                  </a:outerShdw>
                </a:effectLst>
              </a:endParaRPr>
            </a:p>
          </p:txBody>
        </p:sp>
        <p:sp>
          <p:nvSpPr>
            <p:cNvPr id="33" name="TextBox 32"/>
            <p:cNvSpPr txBox="1"/>
            <p:nvPr/>
          </p:nvSpPr>
          <p:spPr>
            <a:xfrm>
              <a:off x="8296386" y="4645307"/>
              <a:ext cx="1055958"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Financial</a:t>
              </a:r>
              <a:endParaRPr lang="en-US" b="1" i="1" dirty="0">
                <a:solidFill>
                  <a:schemeClr val="bg1"/>
                </a:solidFill>
                <a:effectLst>
                  <a:outerShdw blurRad="38100" dist="38100" dir="2700000" algn="tl">
                    <a:srgbClr val="000000">
                      <a:alpha val="43137"/>
                    </a:srgbClr>
                  </a:outerShdw>
                </a:effectLst>
              </a:endParaRPr>
            </a:p>
          </p:txBody>
        </p:sp>
        <p:sp>
          <p:nvSpPr>
            <p:cNvPr id="34" name="TextBox 33"/>
            <p:cNvSpPr txBox="1"/>
            <p:nvPr/>
          </p:nvSpPr>
          <p:spPr>
            <a:xfrm>
              <a:off x="10126589" y="4645216"/>
              <a:ext cx="978794" cy="369332"/>
            </a:xfrm>
            <a:prstGeom prst="rect">
              <a:avLst/>
            </a:prstGeom>
            <a:noFill/>
          </p:spPr>
          <p:txBody>
            <a:bodyPr wrap="square" rtlCol="0">
              <a:spAutoFit/>
            </a:bodyPr>
            <a:lstStyle/>
            <a:p>
              <a:r>
                <a:rPr lang="en-US" b="1" i="1" dirty="0">
                  <a:solidFill>
                    <a:schemeClr val="bg1"/>
                  </a:solidFill>
                  <a:effectLst>
                    <a:outerShdw blurRad="38100" dist="38100" dir="2700000" algn="tl">
                      <a:srgbClr val="000000">
                        <a:alpha val="43137"/>
                      </a:srgbClr>
                    </a:outerShdw>
                  </a:effectLst>
                </a:rPr>
                <a:t>M</a:t>
              </a:r>
              <a:r>
                <a:rPr lang="en-US" b="1" i="1" dirty="0" smtClean="0">
                  <a:solidFill>
                    <a:schemeClr val="bg1"/>
                  </a:solidFill>
                  <a:effectLst>
                    <a:outerShdw blurRad="38100" dist="38100" dir="2700000" algn="tl">
                      <a:srgbClr val="000000">
                        <a:alpha val="43137"/>
                      </a:srgbClr>
                    </a:outerShdw>
                  </a:effectLst>
                </a:rPr>
                <a:t>edical</a:t>
              </a:r>
              <a:endParaRPr lang="en-US" b="1" i="1" dirty="0">
                <a:solidFill>
                  <a:schemeClr val="bg1"/>
                </a:solidFill>
                <a:effectLst>
                  <a:outerShdw blurRad="38100" dist="38100" dir="2700000" algn="tl">
                    <a:srgbClr val="000000">
                      <a:alpha val="43137"/>
                    </a:srgbClr>
                  </a:outerShdw>
                </a:effectLst>
              </a:endParaRPr>
            </a:p>
          </p:txBody>
        </p:sp>
        <p:sp>
          <p:nvSpPr>
            <p:cNvPr id="35" name="TextBox 34"/>
            <p:cNvSpPr txBox="1"/>
            <p:nvPr/>
          </p:nvSpPr>
          <p:spPr>
            <a:xfrm>
              <a:off x="6163086" y="4645307"/>
              <a:ext cx="1030146"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Business</a:t>
              </a:r>
              <a:endParaRPr lang="en-US" b="1" i="1" dirty="0">
                <a:solidFill>
                  <a:schemeClr val="bg1"/>
                </a:solidFill>
                <a:effectLst>
                  <a:outerShdw blurRad="38100" dist="38100" dir="2700000" algn="tl">
                    <a:srgbClr val="000000">
                      <a:alpha val="43137"/>
                    </a:srgbClr>
                  </a:outerShdw>
                </a:effectLst>
              </a:endParaRPr>
            </a:p>
          </p:txBody>
        </p:sp>
        <p:sp>
          <p:nvSpPr>
            <p:cNvPr id="36" name="TextBox 35"/>
            <p:cNvSpPr txBox="1"/>
            <p:nvPr/>
          </p:nvSpPr>
          <p:spPr>
            <a:xfrm>
              <a:off x="4671442" y="4636186"/>
              <a:ext cx="724151"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Serial</a:t>
              </a:r>
              <a:endParaRPr lang="en-US" b="1" i="1" dirty="0">
                <a:solidFill>
                  <a:schemeClr val="bg1"/>
                </a:solidFill>
                <a:effectLst>
                  <a:outerShdw blurRad="38100" dist="38100" dir="2700000" algn="tl">
                    <a:srgbClr val="000000">
                      <a:alpha val="43137"/>
                    </a:srgbClr>
                  </a:outerShdw>
                </a:effectLst>
              </a:endParaRPr>
            </a:p>
          </p:txBody>
        </p:sp>
        <p:sp>
          <p:nvSpPr>
            <p:cNvPr id="37" name="TextBox 36"/>
            <p:cNvSpPr txBox="1"/>
            <p:nvPr/>
          </p:nvSpPr>
          <p:spPr>
            <a:xfrm>
              <a:off x="4633729" y="1144979"/>
              <a:ext cx="1190263"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Marriage</a:t>
              </a:r>
              <a:endParaRPr lang="en-US" b="1" i="1" dirty="0">
                <a:solidFill>
                  <a:schemeClr val="bg1"/>
                </a:solidFill>
                <a:effectLst>
                  <a:outerShdw blurRad="38100" dist="38100" dir="2700000" algn="tl">
                    <a:srgbClr val="000000">
                      <a:alpha val="43137"/>
                    </a:srgbClr>
                  </a:outerShdw>
                </a:effectLst>
              </a:endParaRPr>
            </a:p>
          </p:txBody>
        </p:sp>
        <p:sp>
          <p:nvSpPr>
            <p:cNvPr id="38" name="TextBox 37"/>
            <p:cNvSpPr txBox="1"/>
            <p:nvPr/>
          </p:nvSpPr>
          <p:spPr>
            <a:xfrm>
              <a:off x="5590572" y="3382700"/>
              <a:ext cx="1960713"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Death of Love One</a:t>
              </a:r>
              <a:endParaRPr lang="en-US" b="1" i="1" dirty="0">
                <a:solidFill>
                  <a:schemeClr val="bg1"/>
                </a:solidFill>
                <a:effectLst>
                  <a:outerShdw blurRad="38100" dist="38100" dir="2700000" algn="tl">
                    <a:srgbClr val="000000">
                      <a:alpha val="43137"/>
                    </a:srgbClr>
                  </a:outerShdw>
                </a:effectLst>
              </a:endParaRPr>
            </a:p>
          </p:txBody>
        </p:sp>
        <p:sp>
          <p:nvSpPr>
            <p:cNvPr id="39" name="TextBox 38"/>
            <p:cNvSpPr txBox="1"/>
            <p:nvPr/>
          </p:nvSpPr>
          <p:spPr>
            <a:xfrm>
              <a:off x="7533043" y="2527992"/>
              <a:ext cx="549894" cy="3374043"/>
            </a:xfrm>
            <a:prstGeom prst="rect">
              <a:avLst/>
            </a:prstGeom>
            <a:noFill/>
          </p:spPr>
          <p:txBody>
            <a:bodyPr vert="wordArtVert" wrap="square" rtlCol="0" anchor="ctr" anchorCtr="1">
              <a:spAutoFit/>
            </a:bodyPr>
            <a:lstStyle/>
            <a:p>
              <a:pPr algn="ctr"/>
              <a:r>
                <a:rPr lang="en-US" sz="2000" b="1" i="1" dirty="0" smtClean="0">
                  <a:solidFill>
                    <a:schemeClr val="bg1"/>
                  </a:solidFill>
                  <a:effectLst>
                    <a:outerShdw blurRad="38100" dist="38100" dir="2700000" algn="tl">
                      <a:srgbClr val="000000">
                        <a:alpha val="43137"/>
                      </a:srgbClr>
                    </a:outerShdw>
                  </a:effectLst>
                </a:rPr>
                <a:t>Isolation</a:t>
              </a:r>
              <a:endParaRPr lang="en-US" sz="2000" b="1" i="1" dirty="0">
                <a:solidFill>
                  <a:schemeClr val="bg1"/>
                </a:solidFill>
                <a:effectLst>
                  <a:outerShdw blurRad="38100" dist="38100" dir="2700000" algn="tl">
                    <a:srgbClr val="000000">
                      <a:alpha val="43137"/>
                    </a:srgbClr>
                  </a:outerShdw>
                </a:effectLst>
              </a:endParaRPr>
            </a:p>
          </p:txBody>
        </p:sp>
        <p:sp>
          <p:nvSpPr>
            <p:cNvPr id="40" name="TextBox 39"/>
            <p:cNvSpPr txBox="1"/>
            <p:nvPr/>
          </p:nvSpPr>
          <p:spPr>
            <a:xfrm>
              <a:off x="8137050" y="3382699"/>
              <a:ext cx="849543"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Family</a:t>
              </a:r>
              <a:endParaRPr lang="en-US" b="1" i="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9247902" y="3382700"/>
              <a:ext cx="699072"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Faith</a:t>
              </a:r>
              <a:endParaRPr lang="en-US" b="1" i="1" dirty="0">
                <a:solidFill>
                  <a:schemeClr val="bg1"/>
                </a:solidFill>
                <a:effectLst>
                  <a:outerShdw blurRad="38100" dist="38100" dir="2700000" algn="tl">
                    <a:srgbClr val="000000">
                      <a:alpha val="43137"/>
                    </a:srgbClr>
                  </a:outerShdw>
                </a:effectLst>
              </a:endParaRPr>
            </a:p>
          </p:txBody>
        </p:sp>
        <p:sp>
          <p:nvSpPr>
            <p:cNvPr id="42" name="TextBox 41"/>
            <p:cNvSpPr txBox="1"/>
            <p:nvPr/>
          </p:nvSpPr>
          <p:spPr>
            <a:xfrm>
              <a:off x="7325990" y="1152101"/>
              <a:ext cx="1444928"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Relationship</a:t>
              </a:r>
              <a:endParaRPr lang="en-US" b="1" i="1" dirty="0">
                <a:solidFill>
                  <a:schemeClr val="bg1"/>
                </a:solidFill>
                <a:effectLst>
                  <a:outerShdw blurRad="38100" dist="38100" dir="2700000" algn="tl">
                    <a:srgbClr val="000000">
                      <a:alpha val="43137"/>
                    </a:srgbClr>
                  </a:outerShdw>
                </a:effectLst>
              </a:endParaRPr>
            </a:p>
          </p:txBody>
        </p:sp>
        <p:sp>
          <p:nvSpPr>
            <p:cNvPr id="43" name="TextBox 42"/>
            <p:cNvSpPr txBox="1"/>
            <p:nvPr/>
          </p:nvSpPr>
          <p:spPr>
            <a:xfrm>
              <a:off x="8820599" y="115243"/>
              <a:ext cx="513410" cy="2722284"/>
            </a:xfrm>
            <a:prstGeom prst="rect">
              <a:avLst/>
            </a:prstGeom>
            <a:noFill/>
          </p:spPr>
          <p:txBody>
            <a:bodyPr vert="wordArtVert" wrap="none" rtlCol="0" anchor="ctr" anchorCtr="1">
              <a:spAutoFit/>
            </a:bodyPr>
            <a:lstStyle/>
            <a:p>
              <a:r>
                <a:rPr lang="en-US" b="1" i="1" dirty="0" smtClean="0">
                  <a:solidFill>
                    <a:schemeClr val="bg1"/>
                  </a:solidFill>
                  <a:effectLst>
                    <a:outerShdw blurRad="38100" dist="38100" dir="2700000" algn="tl">
                      <a:srgbClr val="000000">
                        <a:alpha val="43137"/>
                      </a:srgbClr>
                    </a:outerShdw>
                  </a:effectLst>
                </a:rPr>
                <a:t>Bullying</a:t>
              </a:r>
              <a:endParaRPr lang="en-US" b="1" i="1" dirty="0">
                <a:solidFill>
                  <a:schemeClr val="bg1"/>
                </a:solidFill>
                <a:effectLst>
                  <a:outerShdw blurRad="38100" dist="38100" dir="2700000" algn="tl">
                    <a:srgbClr val="000000">
                      <a:alpha val="43137"/>
                    </a:srgbClr>
                  </a:outerShdw>
                </a:effectLst>
              </a:endParaRPr>
            </a:p>
          </p:txBody>
        </p:sp>
        <p:sp>
          <p:nvSpPr>
            <p:cNvPr id="44" name="TextBox 43"/>
            <p:cNvSpPr txBox="1"/>
            <p:nvPr/>
          </p:nvSpPr>
          <p:spPr>
            <a:xfrm>
              <a:off x="5450674" y="6178862"/>
              <a:ext cx="1525370" cy="369332"/>
            </a:xfrm>
            <a:prstGeom prst="rect">
              <a:avLst/>
            </a:prstGeom>
            <a:noFill/>
          </p:spPr>
          <p:txBody>
            <a:bodyPr wrap="square" rtlCol="0">
              <a:spAutoFit/>
            </a:bodyPr>
            <a:lstStyle/>
            <a:p>
              <a:r>
                <a:rPr lang="en-US" b="1" i="1" dirty="0">
                  <a:solidFill>
                    <a:schemeClr val="bg1"/>
                  </a:solidFill>
                  <a:effectLst>
                    <a:outerShdw blurRad="38100" dist="38100" dir="2700000" algn="tl">
                      <a:srgbClr val="000000">
                        <a:alpha val="43137"/>
                      </a:srgbClr>
                    </a:outerShdw>
                  </a:effectLst>
                </a:rPr>
                <a:t>P</a:t>
              </a:r>
              <a:r>
                <a:rPr lang="en-US" b="1" i="1" dirty="0" smtClean="0">
                  <a:solidFill>
                    <a:schemeClr val="bg1"/>
                  </a:solidFill>
                  <a:effectLst>
                    <a:outerShdw blurRad="38100" dist="38100" dir="2700000" algn="tl">
                      <a:srgbClr val="000000">
                        <a:alpha val="43137"/>
                      </a:srgbClr>
                    </a:outerShdw>
                  </a:effectLst>
                </a:rPr>
                <a:t>sychological</a:t>
              </a:r>
              <a:endParaRPr lang="en-US" b="1" i="1" dirty="0">
                <a:solidFill>
                  <a:schemeClr val="bg1"/>
                </a:solidFill>
                <a:effectLst>
                  <a:outerShdw blurRad="38100" dist="38100" dir="2700000" algn="tl">
                    <a:srgbClr val="000000">
                      <a:alpha val="43137"/>
                    </a:srgbClr>
                  </a:outerShdw>
                </a:effectLst>
              </a:endParaRPr>
            </a:p>
          </p:txBody>
        </p:sp>
        <p:sp>
          <p:nvSpPr>
            <p:cNvPr id="45" name="TextBox 44"/>
            <p:cNvSpPr txBox="1"/>
            <p:nvPr/>
          </p:nvSpPr>
          <p:spPr>
            <a:xfrm>
              <a:off x="7968170" y="1980868"/>
              <a:ext cx="868257"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Honor</a:t>
              </a:r>
              <a:endParaRPr lang="en-US" b="1" i="1" dirty="0">
                <a:solidFill>
                  <a:schemeClr val="bg1"/>
                </a:solidFill>
                <a:effectLst>
                  <a:outerShdw blurRad="38100" dist="38100" dir="2700000" algn="tl">
                    <a:srgbClr val="000000">
                      <a:alpha val="43137"/>
                    </a:srgbClr>
                  </a:outerShdw>
                </a:effectLst>
              </a:endParaRPr>
            </a:p>
          </p:txBody>
        </p:sp>
        <p:sp>
          <p:nvSpPr>
            <p:cNvPr id="46" name="TextBox 45"/>
            <p:cNvSpPr txBox="1"/>
            <p:nvPr/>
          </p:nvSpPr>
          <p:spPr>
            <a:xfrm>
              <a:off x="8530025" y="4931686"/>
              <a:ext cx="513410" cy="1736053"/>
            </a:xfrm>
            <a:prstGeom prst="rect">
              <a:avLst/>
            </a:prstGeom>
            <a:noFill/>
          </p:spPr>
          <p:txBody>
            <a:bodyPr vert="wordArtVert" wrap="none" rtlCol="0" anchor="ctr" anchorCtr="1">
              <a:spAutoFit/>
            </a:bodyPr>
            <a:lstStyle/>
            <a:p>
              <a:r>
                <a:rPr lang="en-US" b="1" i="1" dirty="0" smtClean="0">
                  <a:solidFill>
                    <a:schemeClr val="bg1"/>
                  </a:solidFill>
                  <a:effectLst>
                    <a:outerShdw blurRad="38100" dist="38100" dir="2700000" algn="tl">
                      <a:srgbClr val="000000">
                        <a:alpha val="43137"/>
                      </a:srgbClr>
                    </a:outerShdw>
                  </a:effectLst>
                </a:rPr>
                <a:t>Legal</a:t>
              </a:r>
              <a:endParaRPr lang="en-US" b="1" i="1" dirty="0">
                <a:solidFill>
                  <a:schemeClr val="bg1"/>
                </a:solidFill>
                <a:effectLst>
                  <a:outerShdw blurRad="38100" dist="38100" dir="2700000" algn="tl">
                    <a:srgbClr val="000000">
                      <a:alpha val="43137"/>
                    </a:srgbClr>
                  </a:outerShdw>
                </a:effectLst>
              </a:endParaRPr>
            </a:p>
          </p:txBody>
        </p:sp>
        <p:sp>
          <p:nvSpPr>
            <p:cNvPr id="47" name="TextBox 46"/>
            <p:cNvSpPr txBox="1"/>
            <p:nvPr/>
          </p:nvSpPr>
          <p:spPr>
            <a:xfrm>
              <a:off x="5455414" y="1311646"/>
              <a:ext cx="513410" cy="2064796"/>
            </a:xfrm>
            <a:prstGeom prst="rect">
              <a:avLst/>
            </a:prstGeom>
            <a:noFill/>
          </p:spPr>
          <p:txBody>
            <a:bodyPr vert="wordArtVert" wrap="none" rtlCol="0" anchor="ctr" anchorCtr="1">
              <a:spAutoFit/>
            </a:bodyPr>
            <a:lstStyle/>
            <a:p>
              <a:r>
                <a:rPr lang="en-US" b="1" i="1" dirty="0" smtClean="0">
                  <a:solidFill>
                    <a:schemeClr val="bg1"/>
                  </a:solidFill>
                  <a:effectLst>
                    <a:outerShdw blurRad="38100" dist="38100" dir="2700000" algn="tl">
                      <a:srgbClr val="000000">
                        <a:alpha val="43137"/>
                      </a:srgbClr>
                    </a:outerShdw>
                  </a:effectLst>
                </a:rPr>
                <a:t>Stress</a:t>
              </a:r>
              <a:endParaRPr lang="en-US" b="1" i="1" dirty="0">
                <a:solidFill>
                  <a:schemeClr val="bg1"/>
                </a:solidFill>
                <a:effectLst>
                  <a:outerShdw blurRad="38100" dist="38100" dir="2700000" algn="tl">
                    <a:srgbClr val="000000">
                      <a:alpha val="43137"/>
                    </a:srgbClr>
                  </a:outerShdw>
                </a:effectLst>
              </a:endParaRPr>
            </a:p>
          </p:txBody>
        </p:sp>
        <p:sp>
          <p:nvSpPr>
            <p:cNvPr id="48" name="TextBox 47"/>
            <p:cNvSpPr txBox="1"/>
            <p:nvPr/>
          </p:nvSpPr>
          <p:spPr>
            <a:xfrm>
              <a:off x="5951731" y="1131897"/>
              <a:ext cx="760697"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Drugs</a:t>
              </a:r>
              <a:endParaRPr lang="en-US" b="1" i="1" dirty="0">
                <a:solidFill>
                  <a:schemeClr val="bg1"/>
                </a:solidFill>
                <a:effectLst>
                  <a:outerShdw blurRad="38100" dist="38100" dir="2700000" algn="tl">
                    <a:srgbClr val="000000">
                      <a:alpha val="43137"/>
                    </a:srgbClr>
                  </a:outerShdw>
                </a:effectLst>
              </a:endParaRPr>
            </a:p>
          </p:txBody>
        </p:sp>
      </p:gr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006" y="62593"/>
            <a:ext cx="6933535" cy="6790246"/>
          </a:xfrm>
          <a:prstGeom prst="rect">
            <a:avLst/>
          </a:prstGeom>
        </p:spPr>
      </p:pic>
    </p:spTree>
    <p:extLst>
      <p:ext uri="{BB962C8B-B14F-4D97-AF65-F5344CB8AC3E}">
        <p14:creationId xmlns:p14="http://schemas.microsoft.com/office/powerpoint/2010/main" val="3189960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 y="-1759"/>
            <a:ext cx="5144756" cy="6858000"/>
          </a:xfrm>
          <a:prstGeom prst="rect">
            <a:avLst/>
          </a:prstGeom>
          <a:ln>
            <a:noFill/>
          </a:ln>
          <a:effectLst>
            <a:softEdge rad="112500"/>
          </a:effectLst>
        </p:spPr>
      </p:pic>
      <p:sp>
        <p:nvSpPr>
          <p:cNvPr id="27" name="Title 26"/>
          <p:cNvSpPr>
            <a:spLocks noGrp="1"/>
          </p:cNvSpPr>
          <p:nvPr>
            <p:ph type="title"/>
          </p:nvPr>
        </p:nvSpPr>
        <p:spPr>
          <a:xfrm>
            <a:off x="783915" y="4158070"/>
            <a:ext cx="3684348" cy="1325563"/>
          </a:xfrm>
        </p:spPr>
        <p:txBody>
          <a:bodyPr>
            <a:noAutofit/>
          </a:bodyPr>
          <a:lstStyle/>
          <a:p>
            <a:pPr algn="ctr"/>
            <a:r>
              <a:rPr lang="en-US" sz="54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Sitka Heading" panose="02000505000000020004" pitchFamily="2" charset="0"/>
              </a:rPr>
              <a:t>Complexity</a:t>
            </a:r>
            <a:br>
              <a:rPr lang="en-US" sz="54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Sitka Heading" panose="02000505000000020004" pitchFamily="2" charset="0"/>
              </a:rPr>
            </a:br>
            <a:r>
              <a:rPr lang="en-US" sz="54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Sitka Heading" panose="02000505000000020004" pitchFamily="2" charset="0"/>
              </a:rPr>
              <a:t>Overload</a:t>
            </a:r>
            <a:endParaRPr lang="en-US" sz="5400" b="1" dirty="0">
              <a:solidFill>
                <a:schemeClr val="bg1"/>
              </a:solidFill>
              <a:effectLst>
                <a:glow rad="228600">
                  <a:schemeClr val="accent2">
                    <a:satMod val="175000"/>
                    <a:alpha val="40000"/>
                  </a:schemeClr>
                </a:glow>
                <a:outerShdw blurRad="38100" dist="38100" dir="2700000" algn="tl">
                  <a:srgbClr val="000000">
                    <a:alpha val="43137"/>
                  </a:srgbClr>
                </a:outerShdw>
              </a:effectLst>
              <a:latin typeface="Sitka Heading" panose="02000505000000020004" pitchFamily="2" charset="0"/>
            </a:endParaRPr>
          </a:p>
        </p:txBody>
      </p:sp>
      <p:grpSp>
        <p:nvGrpSpPr>
          <p:cNvPr id="5" name="Group 4"/>
          <p:cNvGrpSpPr/>
          <p:nvPr/>
        </p:nvGrpSpPr>
        <p:grpSpPr>
          <a:xfrm>
            <a:off x="4398611" y="4"/>
            <a:ext cx="6844033" cy="6858000"/>
            <a:chOff x="4398611" y="4"/>
            <a:chExt cx="6844033" cy="685800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8611" y="4"/>
              <a:ext cx="6844033" cy="6858000"/>
            </a:xfrm>
            <a:prstGeom prst="rect">
              <a:avLst/>
            </a:prstGeom>
          </p:spPr>
        </p:pic>
        <p:sp>
          <p:nvSpPr>
            <p:cNvPr id="3" name="TextBox 2"/>
            <p:cNvSpPr txBox="1"/>
            <p:nvPr/>
          </p:nvSpPr>
          <p:spPr>
            <a:xfrm>
              <a:off x="9426850" y="1975591"/>
              <a:ext cx="1476505"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Unemployed</a:t>
              </a:r>
              <a:endParaRPr lang="en-US" b="1" i="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5936355" y="2402798"/>
              <a:ext cx="1274681"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Depression</a:t>
              </a:r>
              <a:endParaRPr lang="en-US" b="1" i="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9597438" y="4208022"/>
              <a:ext cx="622927" cy="1841338"/>
            </a:xfrm>
            <a:prstGeom prst="rect">
              <a:avLst/>
            </a:prstGeom>
            <a:noFill/>
          </p:spPr>
          <p:txBody>
            <a:bodyPr vert="wordArtVert" wrap="none" rtlCol="0" anchor="ctr" anchorCtr="1">
              <a:spAutoFit/>
            </a:bodyPr>
            <a:lstStyle/>
            <a:p>
              <a:r>
                <a:rPr lang="en-US" sz="2400" b="1" i="1" dirty="0" smtClean="0">
                  <a:solidFill>
                    <a:srgbClr val="FF0000"/>
                  </a:solidFill>
                  <a:effectLst>
                    <a:outerShdw blurRad="38100" dist="38100" dir="2700000" algn="tl">
                      <a:srgbClr val="000000">
                        <a:alpha val="43137"/>
                      </a:srgbClr>
                    </a:outerShdw>
                  </a:effectLst>
                </a:rPr>
                <a:t>Pain</a:t>
              </a:r>
              <a:endParaRPr lang="en-US" sz="2400" b="1" i="1" dirty="0">
                <a:solidFill>
                  <a:srgbClr val="FF0000"/>
                </a:solidFill>
                <a:effectLst>
                  <a:outerShdw blurRad="38100" dist="38100" dir="2700000" algn="tl">
                    <a:srgbClr val="000000">
                      <a:alpha val="43137"/>
                    </a:srgbClr>
                  </a:outerShdw>
                </a:effectLst>
              </a:endParaRPr>
            </a:p>
          </p:txBody>
        </p:sp>
        <p:sp>
          <p:nvSpPr>
            <p:cNvPr id="9" name="TextBox 8"/>
            <p:cNvSpPr txBox="1"/>
            <p:nvPr/>
          </p:nvSpPr>
          <p:spPr>
            <a:xfrm>
              <a:off x="8296386" y="4645307"/>
              <a:ext cx="1055958"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Financial</a:t>
              </a:r>
              <a:endParaRPr lang="en-US" b="1" i="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10126589" y="4645216"/>
              <a:ext cx="978794" cy="369332"/>
            </a:xfrm>
            <a:prstGeom prst="rect">
              <a:avLst/>
            </a:prstGeom>
            <a:noFill/>
          </p:spPr>
          <p:txBody>
            <a:bodyPr wrap="square" rtlCol="0">
              <a:spAutoFit/>
            </a:bodyPr>
            <a:lstStyle/>
            <a:p>
              <a:r>
                <a:rPr lang="en-US" b="1" i="1" dirty="0">
                  <a:solidFill>
                    <a:schemeClr val="bg1"/>
                  </a:solidFill>
                  <a:effectLst>
                    <a:outerShdw blurRad="38100" dist="38100" dir="2700000" algn="tl">
                      <a:srgbClr val="000000">
                        <a:alpha val="43137"/>
                      </a:srgbClr>
                    </a:outerShdw>
                  </a:effectLst>
                </a:rPr>
                <a:t>M</a:t>
              </a:r>
              <a:r>
                <a:rPr lang="en-US" b="1" i="1" dirty="0" smtClean="0">
                  <a:solidFill>
                    <a:schemeClr val="bg1"/>
                  </a:solidFill>
                  <a:effectLst>
                    <a:outerShdw blurRad="38100" dist="38100" dir="2700000" algn="tl">
                      <a:srgbClr val="000000">
                        <a:alpha val="43137"/>
                      </a:srgbClr>
                    </a:outerShdw>
                  </a:effectLst>
                </a:rPr>
                <a:t>edical</a:t>
              </a:r>
              <a:endParaRPr lang="en-US" b="1" i="1"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6163086" y="4645307"/>
              <a:ext cx="1030146"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Business</a:t>
              </a:r>
              <a:endParaRPr lang="en-US" b="1" i="1"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4671442" y="4636186"/>
              <a:ext cx="724151"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Serial</a:t>
              </a:r>
              <a:endParaRPr lang="en-US" b="1" i="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4633729" y="1144979"/>
              <a:ext cx="1190263"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Marriage</a:t>
              </a:r>
              <a:endParaRPr lang="en-US" b="1" i="1" dirty="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5590572" y="3382700"/>
              <a:ext cx="1960713"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Death of Love One</a:t>
              </a:r>
              <a:endParaRPr lang="en-US" b="1" i="1"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7533043" y="2527992"/>
              <a:ext cx="549894" cy="3374043"/>
            </a:xfrm>
            <a:prstGeom prst="rect">
              <a:avLst/>
            </a:prstGeom>
            <a:noFill/>
          </p:spPr>
          <p:txBody>
            <a:bodyPr vert="wordArtVert" wrap="square" rtlCol="0" anchor="ctr" anchorCtr="1">
              <a:spAutoFit/>
            </a:bodyPr>
            <a:lstStyle/>
            <a:p>
              <a:pPr algn="ctr"/>
              <a:r>
                <a:rPr lang="en-US" sz="2000" b="1" i="1" dirty="0" smtClean="0">
                  <a:solidFill>
                    <a:schemeClr val="bg1"/>
                  </a:solidFill>
                  <a:effectLst>
                    <a:outerShdw blurRad="38100" dist="38100" dir="2700000" algn="tl">
                      <a:srgbClr val="000000">
                        <a:alpha val="43137"/>
                      </a:srgbClr>
                    </a:outerShdw>
                  </a:effectLst>
                </a:rPr>
                <a:t>Isolation</a:t>
              </a:r>
              <a:endParaRPr lang="en-US" sz="2000" b="1" i="1"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8137050" y="3382699"/>
              <a:ext cx="849543"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Family</a:t>
              </a:r>
              <a:endParaRPr lang="en-US" b="1" i="1" dirty="0">
                <a:solidFill>
                  <a:schemeClr val="bg1"/>
                </a:solidFill>
                <a:effectLst>
                  <a:outerShdw blurRad="38100" dist="38100" dir="2700000" algn="tl">
                    <a:srgbClr val="000000">
                      <a:alpha val="43137"/>
                    </a:srgbClr>
                  </a:outerShdw>
                </a:effectLst>
              </a:endParaRPr>
            </a:p>
          </p:txBody>
        </p:sp>
        <p:sp>
          <p:nvSpPr>
            <p:cNvPr id="17" name="TextBox 16"/>
            <p:cNvSpPr txBox="1"/>
            <p:nvPr/>
          </p:nvSpPr>
          <p:spPr>
            <a:xfrm>
              <a:off x="9247902" y="3382700"/>
              <a:ext cx="699072"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Faith</a:t>
              </a:r>
              <a:endParaRPr lang="en-US" b="1" i="1" dirty="0">
                <a:solidFill>
                  <a:schemeClr val="bg1"/>
                </a:solidFill>
                <a:effectLst>
                  <a:outerShdw blurRad="38100" dist="38100" dir="2700000" algn="tl">
                    <a:srgbClr val="000000">
                      <a:alpha val="43137"/>
                    </a:srgbClr>
                  </a:outerShdw>
                </a:effectLst>
              </a:endParaRPr>
            </a:p>
          </p:txBody>
        </p:sp>
        <p:sp>
          <p:nvSpPr>
            <p:cNvPr id="18" name="TextBox 17"/>
            <p:cNvSpPr txBox="1"/>
            <p:nvPr/>
          </p:nvSpPr>
          <p:spPr>
            <a:xfrm>
              <a:off x="7325990" y="1152101"/>
              <a:ext cx="1444928"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Relationship</a:t>
              </a:r>
              <a:endParaRPr lang="en-US" b="1" i="1"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8820599" y="115243"/>
              <a:ext cx="513410" cy="2722284"/>
            </a:xfrm>
            <a:prstGeom prst="rect">
              <a:avLst/>
            </a:prstGeom>
            <a:noFill/>
          </p:spPr>
          <p:txBody>
            <a:bodyPr vert="wordArtVert" wrap="none" rtlCol="0" anchor="ctr" anchorCtr="1">
              <a:spAutoFit/>
            </a:bodyPr>
            <a:lstStyle/>
            <a:p>
              <a:r>
                <a:rPr lang="en-US" b="1" i="1" dirty="0" smtClean="0">
                  <a:solidFill>
                    <a:schemeClr val="bg1"/>
                  </a:solidFill>
                  <a:effectLst>
                    <a:outerShdw blurRad="38100" dist="38100" dir="2700000" algn="tl">
                      <a:srgbClr val="000000">
                        <a:alpha val="43137"/>
                      </a:srgbClr>
                    </a:outerShdw>
                  </a:effectLst>
                </a:rPr>
                <a:t>Bullying</a:t>
              </a:r>
              <a:endParaRPr lang="en-US" b="1" i="1"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5450674" y="6178862"/>
              <a:ext cx="1525370" cy="369332"/>
            </a:xfrm>
            <a:prstGeom prst="rect">
              <a:avLst/>
            </a:prstGeom>
            <a:noFill/>
          </p:spPr>
          <p:txBody>
            <a:bodyPr wrap="square" rtlCol="0">
              <a:spAutoFit/>
            </a:bodyPr>
            <a:lstStyle/>
            <a:p>
              <a:r>
                <a:rPr lang="en-US" b="1" i="1" dirty="0">
                  <a:solidFill>
                    <a:schemeClr val="bg1"/>
                  </a:solidFill>
                  <a:effectLst>
                    <a:outerShdw blurRad="38100" dist="38100" dir="2700000" algn="tl">
                      <a:srgbClr val="000000">
                        <a:alpha val="43137"/>
                      </a:srgbClr>
                    </a:outerShdw>
                  </a:effectLst>
                </a:rPr>
                <a:t>P</a:t>
              </a:r>
              <a:r>
                <a:rPr lang="en-US" b="1" i="1" dirty="0" smtClean="0">
                  <a:solidFill>
                    <a:schemeClr val="bg1"/>
                  </a:solidFill>
                  <a:effectLst>
                    <a:outerShdw blurRad="38100" dist="38100" dir="2700000" algn="tl">
                      <a:srgbClr val="000000">
                        <a:alpha val="43137"/>
                      </a:srgbClr>
                    </a:outerShdw>
                  </a:effectLst>
                </a:rPr>
                <a:t>sychological</a:t>
              </a:r>
              <a:endParaRPr lang="en-US" b="1" i="1" dirty="0">
                <a:solidFill>
                  <a:schemeClr val="bg1"/>
                </a:solidFill>
                <a:effectLst>
                  <a:outerShdw blurRad="38100" dist="38100" dir="2700000" algn="tl">
                    <a:srgbClr val="000000">
                      <a:alpha val="43137"/>
                    </a:srgbClr>
                  </a:outerShdw>
                </a:effectLst>
              </a:endParaRPr>
            </a:p>
          </p:txBody>
        </p:sp>
        <p:sp>
          <p:nvSpPr>
            <p:cNvPr id="21" name="TextBox 20"/>
            <p:cNvSpPr txBox="1"/>
            <p:nvPr/>
          </p:nvSpPr>
          <p:spPr>
            <a:xfrm>
              <a:off x="7968170" y="1980868"/>
              <a:ext cx="868257"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Honor</a:t>
              </a:r>
              <a:endParaRPr lang="en-US" b="1" i="1" dirty="0">
                <a:solidFill>
                  <a:schemeClr val="bg1"/>
                </a:solidFill>
                <a:effectLst>
                  <a:outerShdw blurRad="38100" dist="38100" dir="2700000" algn="tl">
                    <a:srgbClr val="000000">
                      <a:alpha val="43137"/>
                    </a:srgbClr>
                  </a:outerShdw>
                </a:effectLst>
              </a:endParaRPr>
            </a:p>
          </p:txBody>
        </p:sp>
        <p:sp>
          <p:nvSpPr>
            <p:cNvPr id="22" name="TextBox 21"/>
            <p:cNvSpPr txBox="1"/>
            <p:nvPr/>
          </p:nvSpPr>
          <p:spPr>
            <a:xfrm>
              <a:off x="8530025" y="4931686"/>
              <a:ext cx="513410" cy="1736053"/>
            </a:xfrm>
            <a:prstGeom prst="rect">
              <a:avLst/>
            </a:prstGeom>
            <a:noFill/>
          </p:spPr>
          <p:txBody>
            <a:bodyPr vert="wordArtVert" wrap="none" rtlCol="0" anchor="ctr" anchorCtr="1">
              <a:spAutoFit/>
            </a:bodyPr>
            <a:lstStyle/>
            <a:p>
              <a:r>
                <a:rPr lang="en-US" b="1" i="1" dirty="0" smtClean="0">
                  <a:solidFill>
                    <a:schemeClr val="bg1"/>
                  </a:solidFill>
                  <a:effectLst>
                    <a:outerShdw blurRad="38100" dist="38100" dir="2700000" algn="tl">
                      <a:srgbClr val="000000">
                        <a:alpha val="43137"/>
                      </a:srgbClr>
                    </a:outerShdw>
                  </a:effectLst>
                </a:rPr>
                <a:t>Legal</a:t>
              </a:r>
              <a:endParaRPr lang="en-US" b="1" i="1" dirty="0">
                <a:solidFill>
                  <a:schemeClr val="bg1"/>
                </a:solidFill>
                <a:effectLst>
                  <a:outerShdw blurRad="38100" dist="38100" dir="2700000" algn="tl">
                    <a:srgbClr val="000000">
                      <a:alpha val="43137"/>
                    </a:srgbClr>
                  </a:outerShdw>
                </a:effectLst>
              </a:endParaRPr>
            </a:p>
          </p:txBody>
        </p:sp>
        <p:sp>
          <p:nvSpPr>
            <p:cNvPr id="23" name="TextBox 22"/>
            <p:cNvSpPr txBox="1"/>
            <p:nvPr/>
          </p:nvSpPr>
          <p:spPr>
            <a:xfrm>
              <a:off x="5455414" y="1311646"/>
              <a:ext cx="513410" cy="2064796"/>
            </a:xfrm>
            <a:prstGeom prst="rect">
              <a:avLst/>
            </a:prstGeom>
            <a:noFill/>
          </p:spPr>
          <p:txBody>
            <a:bodyPr vert="wordArtVert" wrap="none" rtlCol="0" anchor="ctr" anchorCtr="1">
              <a:spAutoFit/>
            </a:bodyPr>
            <a:lstStyle/>
            <a:p>
              <a:r>
                <a:rPr lang="en-US" b="1" i="1" dirty="0" smtClean="0">
                  <a:solidFill>
                    <a:schemeClr val="bg1"/>
                  </a:solidFill>
                  <a:effectLst>
                    <a:outerShdw blurRad="38100" dist="38100" dir="2700000" algn="tl">
                      <a:srgbClr val="000000">
                        <a:alpha val="43137"/>
                      </a:srgbClr>
                    </a:outerShdw>
                  </a:effectLst>
                </a:rPr>
                <a:t>Stress</a:t>
              </a:r>
              <a:endParaRPr lang="en-US" b="1" i="1" dirty="0">
                <a:solidFill>
                  <a:schemeClr val="bg1"/>
                </a:solidFill>
                <a:effectLst>
                  <a:outerShdw blurRad="38100" dist="38100" dir="2700000" algn="tl">
                    <a:srgbClr val="000000">
                      <a:alpha val="43137"/>
                    </a:srgbClr>
                  </a:outerShdw>
                </a:effectLst>
              </a:endParaRPr>
            </a:p>
          </p:txBody>
        </p:sp>
        <p:sp>
          <p:nvSpPr>
            <p:cNvPr id="24" name="TextBox 23"/>
            <p:cNvSpPr txBox="1"/>
            <p:nvPr/>
          </p:nvSpPr>
          <p:spPr>
            <a:xfrm>
              <a:off x="5951731" y="1131897"/>
              <a:ext cx="760697"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Drugs</a:t>
              </a:r>
              <a:endParaRPr lang="en-US" b="1" i="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90558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175" y="1931479"/>
            <a:ext cx="3378279" cy="4503272"/>
          </a:xfrm>
          <a:prstGeom prst="rect">
            <a:avLst/>
          </a:prstGeom>
          <a:ln>
            <a:noFill/>
          </a:ln>
          <a:effectLst>
            <a:softEdge rad="112500"/>
          </a:effectLst>
        </p:spPr>
      </p:pic>
      <p:sp>
        <p:nvSpPr>
          <p:cNvPr id="4" name="Title 3"/>
          <p:cNvSpPr>
            <a:spLocks noGrp="1"/>
          </p:cNvSpPr>
          <p:nvPr>
            <p:ph type="title"/>
          </p:nvPr>
        </p:nvSpPr>
        <p:spPr>
          <a:xfrm>
            <a:off x="575743" y="482197"/>
            <a:ext cx="3637459" cy="1325563"/>
          </a:xfrm>
          <a:effectLst>
            <a:glow rad="228600">
              <a:schemeClr val="accent6">
                <a:satMod val="175000"/>
                <a:alpha val="40000"/>
              </a:schemeClr>
            </a:glow>
          </a:effectLst>
        </p:spPr>
        <p:txBody>
          <a:bodyPr>
            <a:noAutofit/>
          </a:bodyPr>
          <a:lstStyle/>
          <a:p>
            <a:r>
              <a:rPr lang="en-US" sz="4800" b="1"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Sitka Heading" panose="02000505000000020004" pitchFamily="2" charset="0"/>
              </a:rPr>
              <a:t>Complexity</a:t>
            </a:r>
            <a:br>
              <a:rPr lang="en-US" sz="4800" b="1"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Sitka Heading" panose="02000505000000020004" pitchFamily="2" charset="0"/>
              </a:rPr>
            </a:br>
            <a:r>
              <a:rPr lang="en-US" sz="4800" b="1"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Sitka Heading" panose="02000505000000020004" pitchFamily="2" charset="0"/>
              </a:rPr>
              <a:t> Overload</a:t>
            </a:r>
            <a:endParaRPr lang="en-US" sz="48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Sitka Heading" panose="02000505000000020004" pitchFamily="2" charset="0"/>
            </a:endParaRPr>
          </a:p>
        </p:txBody>
      </p:sp>
      <p:sp>
        <p:nvSpPr>
          <p:cNvPr id="2" name="Rectangle 1"/>
          <p:cNvSpPr/>
          <p:nvPr/>
        </p:nvSpPr>
        <p:spPr>
          <a:xfrm>
            <a:off x="595189" y="3051223"/>
            <a:ext cx="4767384" cy="3194721"/>
          </a:xfrm>
          <a:prstGeom prst="rect">
            <a:avLst/>
          </a:prstGeom>
        </p:spPr>
        <p:txBody>
          <a:bodyPr wrap="square">
            <a:spAutoFit/>
          </a:bodyPr>
          <a:lstStyle/>
          <a:p>
            <a:pPr lvl="0">
              <a:lnSpc>
                <a:spcPct val="90000"/>
              </a:lnSpc>
              <a:spcBef>
                <a:spcPts val="1000"/>
              </a:spcBef>
            </a:pPr>
            <a:r>
              <a:rPr lang="en-US" sz="3200" b="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Sitka Heading" panose="02000505000000020004" pitchFamily="2" charset="0"/>
              </a:rPr>
              <a:t>Complexity Overload is when a person feels their life has become too complex for them to tolerate, and keeps getting more complex with each passing day. </a:t>
            </a:r>
          </a:p>
        </p:txBody>
      </p:sp>
      <p:grpSp>
        <p:nvGrpSpPr>
          <p:cNvPr id="25" name="Group 24"/>
          <p:cNvGrpSpPr/>
          <p:nvPr/>
        </p:nvGrpSpPr>
        <p:grpSpPr>
          <a:xfrm>
            <a:off x="4398611" y="4"/>
            <a:ext cx="6844033" cy="6858000"/>
            <a:chOff x="4398611" y="4"/>
            <a:chExt cx="6844033" cy="6858000"/>
          </a:xfrm>
        </p:grpSpPr>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8611" y="4"/>
              <a:ext cx="6844033" cy="6858000"/>
            </a:xfrm>
            <a:prstGeom prst="rect">
              <a:avLst/>
            </a:prstGeom>
          </p:spPr>
        </p:pic>
        <p:sp>
          <p:nvSpPr>
            <p:cNvPr id="27" name="TextBox 26"/>
            <p:cNvSpPr txBox="1"/>
            <p:nvPr/>
          </p:nvSpPr>
          <p:spPr>
            <a:xfrm>
              <a:off x="9426850" y="1975591"/>
              <a:ext cx="1476505"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Unemployed</a:t>
              </a:r>
              <a:endParaRPr lang="en-US" b="1" i="1" dirty="0">
                <a:solidFill>
                  <a:schemeClr val="bg1"/>
                </a:solidFill>
                <a:effectLst>
                  <a:outerShdw blurRad="38100" dist="38100" dir="2700000" algn="tl">
                    <a:srgbClr val="000000">
                      <a:alpha val="43137"/>
                    </a:srgbClr>
                  </a:outerShdw>
                </a:effectLst>
              </a:endParaRPr>
            </a:p>
          </p:txBody>
        </p:sp>
        <p:sp>
          <p:nvSpPr>
            <p:cNvPr id="28" name="TextBox 27"/>
            <p:cNvSpPr txBox="1"/>
            <p:nvPr/>
          </p:nvSpPr>
          <p:spPr>
            <a:xfrm>
              <a:off x="5936355" y="2402798"/>
              <a:ext cx="1274681"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Depression</a:t>
              </a:r>
              <a:endParaRPr lang="en-US" b="1" i="1" dirty="0">
                <a:solidFill>
                  <a:schemeClr val="bg1"/>
                </a:solidFill>
                <a:effectLst>
                  <a:outerShdw blurRad="38100" dist="38100" dir="2700000" algn="tl">
                    <a:srgbClr val="000000">
                      <a:alpha val="43137"/>
                    </a:srgbClr>
                  </a:outerShdw>
                </a:effectLst>
              </a:endParaRPr>
            </a:p>
          </p:txBody>
        </p:sp>
        <p:sp>
          <p:nvSpPr>
            <p:cNvPr id="29" name="TextBox 28"/>
            <p:cNvSpPr txBox="1"/>
            <p:nvPr/>
          </p:nvSpPr>
          <p:spPr>
            <a:xfrm>
              <a:off x="9597438" y="4208022"/>
              <a:ext cx="622927" cy="1841338"/>
            </a:xfrm>
            <a:prstGeom prst="rect">
              <a:avLst/>
            </a:prstGeom>
            <a:noFill/>
          </p:spPr>
          <p:txBody>
            <a:bodyPr vert="wordArtVert" wrap="none" rtlCol="0" anchor="ctr" anchorCtr="1">
              <a:spAutoFit/>
            </a:bodyPr>
            <a:lstStyle/>
            <a:p>
              <a:r>
                <a:rPr lang="en-US" sz="2400" b="1" i="1" dirty="0" smtClean="0">
                  <a:solidFill>
                    <a:srgbClr val="FF0000"/>
                  </a:solidFill>
                  <a:effectLst>
                    <a:outerShdw blurRad="38100" dist="38100" dir="2700000" algn="tl">
                      <a:srgbClr val="000000">
                        <a:alpha val="43137"/>
                      </a:srgbClr>
                    </a:outerShdw>
                  </a:effectLst>
                </a:rPr>
                <a:t>Pain</a:t>
              </a:r>
              <a:endParaRPr lang="en-US" sz="2400" b="1" i="1" dirty="0">
                <a:solidFill>
                  <a:srgbClr val="FF0000"/>
                </a:solidFill>
                <a:effectLst>
                  <a:outerShdw blurRad="38100" dist="38100" dir="2700000" algn="tl">
                    <a:srgbClr val="000000">
                      <a:alpha val="43137"/>
                    </a:srgbClr>
                  </a:outerShdw>
                </a:effectLst>
              </a:endParaRPr>
            </a:p>
          </p:txBody>
        </p:sp>
        <p:sp>
          <p:nvSpPr>
            <p:cNvPr id="30" name="TextBox 29"/>
            <p:cNvSpPr txBox="1"/>
            <p:nvPr/>
          </p:nvSpPr>
          <p:spPr>
            <a:xfrm>
              <a:off x="8296386" y="4645307"/>
              <a:ext cx="1055958"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Financial</a:t>
              </a:r>
              <a:endParaRPr lang="en-US" b="1" i="1" dirty="0">
                <a:solidFill>
                  <a:schemeClr val="bg1"/>
                </a:solidFill>
                <a:effectLst>
                  <a:outerShdw blurRad="38100" dist="38100" dir="2700000" algn="tl">
                    <a:srgbClr val="000000">
                      <a:alpha val="43137"/>
                    </a:srgbClr>
                  </a:outerShdw>
                </a:effectLst>
              </a:endParaRPr>
            </a:p>
          </p:txBody>
        </p:sp>
        <p:sp>
          <p:nvSpPr>
            <p:cNvPr id="31" name="TextBox 30"/>
            <p:cNvSpPr txBox="1"/>
            <p:nvPr/>
          </p:nvSpPr>
          <p:spPr>
            <a:xfrm>
              <a:off x="10126589" y="4645216"/>
              <a:ext cx="978794" cy="369332"/>
            </a:xfrm>
            <a:prstGeom prst="rect">
              <a:avLst/>
            </a:prstGeom>
            <a:noFill/>
          </p:spPr>
          <p:txBody>
            <a:bodyPr wrap="square" rtlCol="0">
              <a:spAutoFit/>
            </a:bodyPr>
            <a:lstStyle/>
            <a:p>
              <a:r>
                <a:rPr lang="en-US" b="1" i="1" dirty="0">
                  <a:solidFill>
                    <a:schemeClr val="bg1"/>
                  </a:solidFill>
                  <a:effectLst>
                    <a:outerShdw blurRad="38100" dist="38100" dir="2700000" algn="tl">
                      <a:srgbClr val="000000">
                        <a:alpha val="43137"/>
                      </a:srgbClr>
                    </a:outerShdw>
                  </a:effectLst>
                </a:rPr>
                <a:t>M</a:t>
              </a:r>
              <a:r>
                <a:rPr lang="en-US" b="1" i="1" dirty="0" smtClean="0">
                  <a:solidFill>
                    <a:schemeClr val="bg1"/>
                  </a:solidFill>
                  <a:effectLst>
                    <a:outerShdw blurRad="38100" dist="38100" dir="2700000" algn="tl">
                      <a:srgbClr val="000000">
                        <a:alpha val="43137"/>
                      </a:srgbClr>
                    </a:outerShdw>
                  </a:effectLst>
                </a:rPr>
                <a:t>edical</a:t>
              </a:r>
              <a:endParaRPr lang="en-US" b="1" i="1" dirty="0">
                <a:solidFill>
                  <a:schemeClr val="bg1"/>
                </a:solidFill>
                <a:effectLst>
                  <a:outerShdw blurRad="38100" dist="38100" dir="2700000" algn="tl">
                    <a:srgbClr val="000000">
                      <a:alpha val="43137"/>
                    </a:srgbClr>
                  </a:outerShdw>
                </a:effectLst>
              </a:endParaRPr>
            </a:p>
          </p:txBody>
        </p:sp>
        <p:sp>
          <p:nvSpPr>
            <p:cNvPr id="32" name="TextBox 31"/>
            <p:cNvSpPr txBox="1"/>
            <p:nvPr/>
          </p:nvSpPr>
          <p:spPr>
            <a:xfrm>
              <a:off x="6163086" y="4645307"/>
              <a:ext cx="1030146"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Business</a:t>
              </a:r>
              <a:endParaRPr lang="en-US" b="1" i="1" dirty="0">
                <a:solidFill>
                  <a:schemeClr val="bg1"/>
                </a:solidFill>
                <a:effectLst>
                  <a:outerShdw blurRad="38100" dist="38100" dir="2700000" algn="tl">
                    <a:srgbClr val="000000">
                      <a:alpha val="43137"/>
                    </a:srgbClr>
                  </a:outerShdw>
                </a:effectLst>
              </a:endParaRPr>
            </a:p>
          </p:txBody>
        </p:sp>
        <p:sp>
          <p:nvSpPr>
            <p:cNvPr id="33" name="TextBox 32"/>
            <p:cNvSpPr txBox="1"/>
            <p:nvPr/>
          </p:nvSpPr>
          <p:spPr>
            <a:xfrm>
              <a:off x="4671442" y="4636186"/>
              <a:ext cx="724151"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Serial</a:t>
              </a:r>
              <a:endParaRPr lang="en-US" b="1" i="1" dirty="0">
                <a:solidFill>
                  <a:schemeClr val="bg1"/>
                </a:solidFill>
                <a:effectLst>
                  <a:outerShdw blurRad="38100" dist="38100" dir="2700000" algn="tl">
                    <a:srgbClr val="000000">
                      <a:alpha val="43137"/>
                    </a:srgbClr>
                  </a:outerShdw>
                </a:effectLst>
              </a:endParaRPr>
            </a:p>
          </p:txBody>
        </p:sp>
        <p:sp>
          <p:nvSpPr>
            <p:cNvPr id="34" name="TextBox 33"/>
            <p:cNvSpPr txBox="1"/>
            <p:nvPr/>
          </p:nvSpPr>
          <p:spPr>
            <a:xfrm>
              <a:off x="4633729" y="1144979"/>
              <a:ext cx="1190263"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Marriage</a:t>
              </a:r>
              <a:endParaRPr lang="en-US" b="1" i="1" dirty="0">
                <a:solidFill>
                  <a:schemeClr val="bg1"/>
                </a:solidFill>
                <a:effectLst>
                  <a:outerShdw blurRad="38100" dist="38100" dir="2700000" algn="tl">
                    <a:srgbClr val="000000">
                      <a:alpha val="43137"/>
                    </a:srgbClr>
                  </a:outerShdw>
                </a:effectLst>
              </a:endParaRPr>
            </a:p>
          </p:txBody>
        </p:sp>
        <p:sp>
          <p:nvSpPr>
            <p:cNvPr id="35" name="TextBox 34"/>
            <p:cNvSpPr txBox="1"/>
            <p:nvPr/>
          </p:nvSpPr>
          <p:spPr>
            <a:xfrm>
              <a:off x="5590572" y="3382700"/>
              <a:ext cx="1960713"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Death of Love One</a:t>
              </a:r>
              <a:endParaRPr lang="en-US" b="1" i="1" dirty="0">
                <a:solidFill>
                  <a:schemeClr val="bg1"/>
                </a:solidFill>
                <a:effectLst>
                  <a:outerShdw blurRad="38100" dist="38100" dir="2700000" algn="tl">
                    <a:srgbClr val="000000">
                      <a:alpha val="43137"/>
                    </a:srgbClr>
                  </a:outerShdw>
                </a:effectLst>
              </a:endParaRPr>
            </a:p>
          </p:txBody>
        </p:sp>
        <p:sp>
          <p:nvSpPr>
            <p:cNvPr id="36" name="TextBox 35"/>
            <p:cNvSpPr txBox="1"/>
            <p:nvPr/>
          </p:nvSpPr>
          <p:spPr>
            <a:xfrm>
              <a:off x="7533043" y="2527992"/>
              <a:ext cx="549894" cy="3374043"/>
            </a:xfrm>
            <a:prstGeom prst="rect">
              <a:avLst/>
            </a:prstGeom>
            <a:noFill/>
          </p:spPr>
          <p:txBody>
            <a:bodyPr vert="wordArtVert" wrap="square" rtlCol="0" anchor="ctr" anchorCtr="1">
              <a:spAutoFit/>
            </a:bodyPr>
            <a:lstStyle/>
            <a:p>
              <a:pPr algn="ctr"/>
              <a:r>
                <a:rPr lang="en-US" sz="2000" b="1" i="1" dirty="0" smtClean="0">
                  <a:solidFill>
                    <a:schemeClr val="bg1"/>
                  </a:solidFill>
                  <a:effectLst>
                    <a:outerShdw blurRad="38100" dist="38100" dir="2700000" algn="tl">
                      <a:srgbClr val="000000">
                        <a:alpha val="43137"/>
                      </a:srgbClr>
                    </a:outerShdw>
                  </a:effectLst>
                </a:rPr>
                <a:t>Isolation</a:t>
              </a:r>
              <a:endParaRPr lang="en-US" sz="2000" b="1" i="1" dirty="0">
                <a:solidFill>
                  <a:schemeClr val="bg1"/>
                </a:solidFill>
                <a:effectLst>
                  <a:outerShdw blurRad="38100" dist="38100" dir="2700000" algn="tl">
                    <a:srgbClr val="000000">
                      <a:alpha val="43137"/>
                    </a:srgbClr>
                  </a:outerShdw>
                </a:effectLst>
              </a:endParaRPr>
            </a:p>
          </p:txBody>
        </p:sp>
        <p:sp>
          <p:nvSpPr>
            <p:cNvPr id="37" name="TextBox 36"/>
            <p:cNvSpPr txBox="1"/>
            <p:nvPr/>
          </p:nvSpPr>
          <p:spPr>
            <a:xfrm>
              <a:off x="8137050" y="3382699"/>
              <a:ext cx="849543"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Family</a:t>
              </a:r>
              <a:endParaRPr lang="en-US" b="1" i="1" dirty="0">
                <a:solidFill>
                  <a:schemeClr val="bg1"/>
                </a:solidFill>
                <a:effectLst>
                  <a:outerShdw blurRad="38100" dist="38100" dir="2700000" algn="tl">
                    <a:srgbClr val="000000">
                      <a:alpha val="43137"/>
                    </a:srgbClr>
                  </a:outerShdw>
                </a:effectLst>
              </a:endParaRPr>
            </a:p>
          </p:txBody>
        </p:sp>
        <p:sp>
          <p:nvSpPr>
            <p:cNvPr id="38" name="TextBox 37"/>
            <p:cNvSpPr txBox="1"/>
            <p:nvPr/>
          </p:nvSpPr>
          <p:spPr>
            <a:xfrm>
              <a:off x="9247902" y="3382700"/>
              <a:ext cx="699072"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Faith</a:t>
              </a:r>
              <a:endParaRPr lang="en-US" b="1" i="1" dirty="0">
                <a:solidFill>
                  <a:schemeClr val="bg1"/>
                </a:solidFill>
                <a:effectLst>
                  <a:outerShdw blurRad="38100" dist="38100" dir="2700000" algn="tl">
                    <a:srgbClr val="000000">
                      <a:alpha val="43137"/>
                    </a:srgbClr>
                  </a:outerShdw>
                </a:effectLst>
              </a:endParaRPr>
            </a:p>
          </p:txBody>
        </p:sp>
        <p:sp>
          <p:nvSpPr>
            <p:cNvPr id="39" name="TextBox 38"/>
            <p:cNvSpPr txBox="1"/>
            <p:nvPr/>
          </p:nvSpPr>
          <p:spPr>
            <a:xfrm>
              <a:off x="7325990" y="1152101"/>
              <a:ext cx="1444928"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Relationship</a:t>
              </a:r>
              <a:endParaRPr lang="en-US" b="1" i="1" dirty="0">
                <a:solidFill>
                  <a:schemeClr val="bg1"/>
                </a:solidFill>
                <a:effectLst>
                  <a:outerShdw blurRad="38100" dist="38100" dir="2700000" algn="tl">
                    <a:srgbClr val="000000">
                      <a:alpha val="43137"/>
                    </a:srgbClr>
                  </a:outerShdw>
                </a:effectLst>
              </a:endParaRPr>
            </a:p>
          </p:txBody>
        </p:sp>
        <p:sp>
          <p:nvSpPr>
            <p:cNvPr id="40" name="TextBox 39"/>
            <p:cNvSpPr txBox="1"/>
            <p:nvPr/>
          </p:nvSpPr>
          <p:spPr>
            <a:xfrm>
              <a:off x="8820599" y="115243"/>
              <a:ext cx="513410" cy="2722284"/>
            </a:xfrm>
            <a:prstGeom prst="rect">
              <a:avLst/>
            </a:prstGeom>
            <a:noFill/>
          </p:spPr>
          <p:txBody>
            <a:bodyPr vert="wordArtVert" wrap="none" rtlCol="0" anchor="ctr" anchorCtr="1">
              <a:spAutoFit/>
            </a:bodyPr>
            <a:lstStyle/>
            <a:p>
              <a:r>
                <a:rPr lang="en-US" b="1" i="1" dirty="0" smtClean="0">
                  <a:solidFill>
                    <a:schemeClr val="bg1"/>
                  </a:solidFill>
                  <a:effectLst>
                    <a:outerShdw blurRad="38100" dist="38100" dir="2700000" algn="tl">
                      <a:srgbClr val="000000">
                        <a:alpha val="43137"/>
                      </a:srgbClr>
                    </a:outerShdw>
                  </a:effectLst>
                </a:rPr>
                <a:t>Bullying</a:t>
              </a:r>
              <a:endParaRPr lang="en-US" b="1" i="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5450674" y="6178862"/>
              <a:ext cx="1525370" cy="369332"/>
            </a:xfrm>
            <a:prstGeom prst="rect">
              <a:avLst/>
            </a:prstGeom>
            <a:noFill/>
          </p:spPr>
          <p:txBody>
            <a:bodyPr wrap="square" rtlCol="0">
              <a:spAutoFit/>
            </a:bodyPr>
            <a:lstStyle/>
            <a:p>
              <a:r>
                <a:rPr lang="en-US" b="1" i="1" dirty="0">
                  <a:solidFill>
                    <a:schemeClr val="bg1"/>
                  </a:solidFill>
                  <a:effectLst>
                    <a:outerShdw blurRad="38100" dist="38100" dir="2700000" algn="tl">
                      <a:srgbClr val="000000">
                        <a:alpha val="43137"/>
                      </a:srgbClr>
                    </a:outerShdw>
                  </a:effectLst>
                </a:rPr>
                <a:t>P</a:t>
              </a:r>
              <a:r>
                <a:rPr lang="en-US" b="1" i="1" dirty="0" smtClean="0">
                  <a:solidFill>
                    <a:schemeClr val="bg1"/>
                  </a:solidFill>
                  <a:effectLst>
                    <a:outerShdw blurRad="38100" dist="38100" dir="2700000" algn="tl">
                      <a:srgbClr val="000000">
                        <a:alpha val="43137"/>
                      </a:srgbClr>
                    </a:outerShdw>
                  </a:effectLst>
                </a:rPr>
                <a:t>sychological</a:t>
              </a:r>
              <a:endParaRPr lang="en-US" b="1" i="1" dirty="0">
                <a:solidFill>
                  <a:schemeClr val="bg1"/>
                </a:solidFill>
                <a:effectLst>
                  <a:outerShdw blurRad="38100" dist="38100" dir="2700000" algn="tl">
                    <a:srgbClr val="000000">
                      <a:alpha val="43137"/>
                    </a:srgbClr>
                  </a:outerShdw>
                </a:effectLst>
              </a:endParaRPr>
            </a:p>
          </p:txBody>
        </p:sp>
        <p:sp>
          <p:nvSpPr>
            <p:cNvPr id="42" name="TextBox 41"/>
            <p:cNvSpPr txBox="1"/>
            <p:nvPr/>
          </p:nvSpPr>
          <p:spPr>
            <a:xfrm>
              <a:off x="7968170" y="1980868"/>
              <a:ext cx="868257"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Honor</a:t>
              </a:r>
              <a:endParaRPr lang="en-US" b="1" i="1" dirty="0">
                <a:solidFill>
                  <a:schemeClr val="bg1"/>
                </a:solidFill>
                <a:effectLst>
                  <a:outerShdw blurRad="38100" dist="38100" dir="2700000" algn="tl">
                    <a:srgbClr val="000000">
                      <a:alpha val="43137"/>
                    </a:srgbClr>
                  </a:outerShdw>
                </a:effectLst>
              </a:endParaRPr>
            </a:p>
          </p:txBody>
        </p:sp>
        <p:sp>
          <p:nvSpPr>
            <p:cNvPr id="43" name="TextBox 42"/>
            <p:cNvSpPr txBox="1"/>
            <p:nvPr/>
          </p:nvSpPr>
          <p:spPr>
            <a:xfrm>
              <a:off x="8530025" y="4931686"/>
              <a:ext cx="513410" cy="1736053"/>
            </a:xfrm>
            <a:prstGeom prst="rect">
              <a:avLst/>
            </a:prstGeom>
            <a:noFill/>
          </p:spPr>
          <p:txBody>
            <a:bodyPr vert="wordArtVert" wrap="none" rtlCol="0" anchor="ctr" anchorCtr="1">
              <a:spAutoFit/>
            </a:bodyPr>
            <a:lstStyle/>
            <a:p>
              <a:r>
                <a:rPr lang="en-US" b="1" i="1" dirty="0" smtClean="0">
                  <a:solidFill>
                    <a:schemeClr val="bg1"/>
                  </a:solidFill>
                  <a:effectLst>
                    <a:outerShdw blurRad="38100" dist="38100" dir="2700000" algn="tl">
                      <a:srgbClr val="000000">
                        <a:alpha val="43137"/>
                      </a:srgbClr>
                    </a:outerShdw>
                  </a:effectLst>
                </a:rPr>
                <a:t>Legal</a:t>
              </a:r>
              <a:endParaRPr lang="en-US" b="1" i="1" dirty="0">
                <a:solidFill>
                  <a:schemeClr val="bg1"/>
                </a:solidFill>
                <a:effectLst>
                  <a:outerShdw blurRad="38100" dist="38100" dir="2700000" algn="tl">
                    <a:srgbClr val="000000">
                      <a:alpha val="43137"/>
                    </a:srgbClr>
                  </a:outerShdw>
                </a:effectLst>
              </a:endParaRPr>
            </a:p>
          </p:txBody>
        </p:sp>
        <p:sp>
          <p:nvSpPr>
            <p:cNvPr id="44" name="TextBox 43"/>
            <p:cNvSpPr txBox="1"/>
            <p:nvPr/>
          </p:nvSpPr>
          <p:spPr>
            <a:xfrm>
              <a:off x="5455414" y="1311646"/>
              <a:ext cx="513410" cy="2064796"/>
            </a:xfrm>
            <a:prstGeom prst="rect">
              <a:avLst/>
            </a:prstGeom>
            <a:noFill/>
          </p:spPr>
          <p:txBody>
            <a:bodyPr vert="wordArtVert" wrap="none" rtlCol="0" anchor="ctr" anchorCtr="1">
              <a:spAutoFit/>
            </a:bodyPr>
            <a:lstStyle/>
            <a:p>
              <a:r>
                <a:rPr lang="en-US" b="1" i="1" dirty="0" smtClean="0">
                  <a:solidFill>
                    <a:schemeClr val="bg1"/>
                  </a:solidFill>
                  <a:effectLst>
                    <a:outerShdw blurRad="38100" dist="38100" dir="2700000" algn="tl">
                      <a:srgbClr val="000000">
                        <a:alpha val="43137"/>
                      </a:srgbClr>
                    </a:outerShdw>
                  </a:effectLst>
                </a:rPr>
                <a:t>Stress</a:t>
              </a:r>
              <a:endParaRPr lang="en-US" b="1" i="1" dirty="0">
                <a:solidFill>
                  <a:schemeClr val="bg1"/>
                </a:solidFill>
                <a:effectLst>
                  <a:outerShdw blurRad="38100" dist="38100" dir="2700000" algn="tl">
                    <a:srgbClr val="000000">
                      <a:alpha val="43137"/>
                    </a:srgbClr>
                  </a:outerShdw>
                </a:effectLst>
              </a:endParaRPr>
            </a:p>
          </p:txBody>
        </p:sp>
        <p:sp>
          <p:nvSpPr>
            <p:cNvPr id="45" name="TextBox 44"/>
            <p:cNvSpPr txBox="1"/>
            <p:nvPr/>
          </p:nvSpPr>
          <p:spPr>
            <a:xfrm>
              <a:off x="5951731" y="1131897"/>
              <a:ext cx="760697"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Drugs</a:t>
              </a:r>
              <a:endParaRPr lang="en-US" b="1" i="1" dirty="0">
                <a:solidFill>
                  <a:schemeClr val="bg1"/>
                </a:solidFill>
                <a:effectLst>
                  <a:outerShdw blurRad="38100" dist="38100" dir="2700000" algn="tl">
                    <a:srgbClr val="000000">
                      <a:alpha val="43137"/>
                    </a:srgbClr>
                  </a:outerShdw>
                </a:effectLst>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732" y="-288018"/>
            <a:ext cx="10142607" cy="5750963"/>
          </a:xfrm>
          <a:prstGeom prst="rect">
            <a:avLst/>
          </a:prstGeom>
        </p:spPr>
      </p:pic>
    </p:spTree>
    <p:extLst>
      <p:ext uri="{BB962C8B-B14F-4D97-AF65-F5344CB8AC3E}">
        <p14:creationId xmlns:p14="http://schemas.microsoft.com/office/powerpoint/2010/main" val="281005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anim calcmode="lin" valueType="num">
                                      <p:cBhvr>
                                        <p:cTn id="8" dur="2000" fill="hold"/>
                                        <p:tgtEl>
                                          <p:spTgt spid="25"/>
                                        </p:tgtEl>
                                        <p:attrNameLst>
                                          <p:attrName>ppt_w</p:attrName>
                                        </p:attrNameLst>
                                      </p:cBhvr>
                                      <p:tavLst>
                                        <p:tav tm="0" fmla="#ppt_w*sin(2.5*pi*$)">
                                          <p:val>
                                            <p:fltVal val="0"/>
                                          </p:val>
                                        </p:tav>
                                        <p:tav tm="100000">
                                          <p:val>
                                            <p:fltVal val="1"/>
                                          </p:val>
                                        </p:tav>
                                      </p:tavLst>
                                    </p:anim>
                                    <p:anim calcmode="lin" valueType="num">
                                      <p:cBhvr>
                                        <p:cTn id="9"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grpSp>
        <p:nvGrpSpPr>
          <p:cNvPr id="24" name="Group 23"/>
          <p:cNvGrpSpPr/>
          <p:nvPr/>
        </p:nvGrpSpPr>
        <p:grpSpPr>
          <a:xfrm>
            <a:off x="4398611" y="4"/>
            <a:ext cx="6844033" cy="6858000"/>
            <a:chOff x="4398611" y="4"/>
            <a:chExt cx="6844033" cy="685800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611" y="4"/>
              <a:ext cx="6844033" cy="6858000"/>
            </a:xfrm>
            <a:prstGeom prst="rect">
              <a:avLst/>
            </a:prstGeom>
          </p:spPr>
        </p:pic>
        <p:sp>
          <p:nvSpPr>
            <p:cNvPr id="26" name="TextBox 25"/>
            <p:cNvSpPr txBox="1"/>
            <p:nvPr/>
          </p:nvSpPr>
          <p:spPr>
            <a:xfrm>
              <a:off x="9426850" y="1975591"/>
              <a:ext cx="1476505"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Unemployed</a:t>
              </a:r>
              <a:endParaRPr lang="en-US" b="1" i="1" dirty="0">
                <a:solidFill>
                  <a:schemeClr val="bg1"/>
                </a:solidFill>
                <a:effectLst>
                  <a:outerShdw blurRad="38100" dist="38100" dir="2700000" algn="tl">
                    <a:srgbClr val="000000">
                      <a:alpha val="43137"/>
                    </a:srgbClr>
                  </a:outerShdw>
                </a:effectLst>
              </a:endParaRPr>
            </a:p>
          </p:txBody>
        </p:sp>
        <p:sp>
          <p:nvSpPr>
            <p:cNvPr id="27" name="TextBox 26"/>
            <p:cNvSpPr txBox="1"/>
            <p:nvPr/>
          </p:nvSpPr>
          <p:spPr>
            <a:xfrm>
              <a:off x="5936355" y="2402798"/>
              <a:ext cx="1274681"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Depression</a:t>
              </a:r>
              <a:endParaRPr lang="en-US" b="1" i="1" dirty="0">
                <a:solidFill>
                  <a:schemeClr val="bg1"/>
                </a:solidFill>
                <a:effectLst>
                  <a:outerShdw blurRad="38100" dist="38100" dir="2700000" algn="tl">
                    <a:srgbClr val="000000">
                      <a:alpha val="43137"/>
                    </a:srgbClr>
                  </a:outerShdw>
                </a:effectLst>
              </a:endParaRPr>
            </a:p>
          </p:txBody>
        </p:sp>
        <p:sp>
          <p:nvSpPr>
            <p:cNvPr id="28" name="TextBox 27"/>
            <p:cNvSpPr txBox="1"/>
            <p:nvPr/>
          </p:nvSpPr>
          <p:spPr>
            <a:xfrm>
              <a:off x="9597438" y="4208022"/>
              <a:ext cx="622927" cy="1841338"/>
            </a:xfrm>
            <a:prstGeom prst="rect">
              <a:avLst/>
            </a:prstGeom>
            <a:noFill/>
          </p:spPr>
          <p:txBody>
            <a:bodyPr vert="wordArtVert" wrap="none" rtlCol="0" anchor="ctr" anchorCtr="1">
              <a:spAutoFit/>
            </a:bodyPr>
            <a:lstStyle/>
            <a:p>
              <a:r>
                <a:rPr lang="en-US" sz="2400" b="1" i="1" dirty="0" smtClean="0">
                  <a:solidFill>
                    <a:srgbClr val="FF0000"/>
                  </a:solidFill>
                  <a:effectLst>
                    <a:outerShdw blurRad="38100" dist="38100" dir="2700000" algn="tl">
                      <a:srgbClr val="000000">
                        <a:alpha val="43137"/>
                      </a:srgbClr>
                    </a:outerShdw>
                  </a:effectLst>
                </a:rPr>
                <a:t>Pain</a:t>
              </a:r>
              <a:endParaRPr lang="en-US" sz="2400" b="1" i="1" dirty="0">
                <a:solidFill>
                  <a:srgbClr val="FF0000"/>
                </a:solidFill>
                <a:effectLst>
                  <a:outerShdw blurRad="38100" dist="38100" dir="2700000" algn="tl">
                    <a:srgbClr val="000000">
                      <a:alpha val="43137"/>
                    </a:srgbClr>
                  </a:outerShdw>
                </a:effectLst>
              </a:endParaRPr>
            </a:p>
          </p:txBody>
        </p:sp>
        <p:sp>
          <p:nvSpPr>
            <p:cNvPr id="29" name="TextBox 28"/>
            <p:cNvSpPr txBox="1"/>
            <p:nvPr/>
          </p:nvSpPr>
          <p:spPr>
            <a:xfrm>
              <a:off x="8296386" y="4645307"/>
              <a:ext cx="1055958"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Financial</a:t>
              </a:r>
              <a:endParaRPr lang="en-US" b="1" i="1" dirty="0">
                <a:solidFill>
                  <a:schemeClr val="bg1"/>
                </a:solidFill>
                <a:effectLst>
                  <a:outerShdw blurRad="38100" dist="38100" dir="2700000" algn="tl">
                    <a:srgbClr val="000000">
                      <a:alpha val="43137"/>
                    </a:srgbClr>
                  </a:outerShdw>
                </a:effectLst>
              </a:endParaRPr>
            </a:p>
          </p:txBody>
        </p:sp>
        <p:sp>
          <p:nvSpPr>
            <p:cNvPr id="30" name="TextBox 29"/>
            <p:cNvSpPr txBox="1"/>
            <p:nvPr/>
          </p:nvSpPr>
          <p:spPr>
            <a:xfrm>
              <a:off x="10126589" y="4645216"/>
              <a:ext cx="978794" cy="369332"/>
            </a:xfrm>
            <a:prstGeom prst="rect">
              <a:avLst/>
            </a:prstGeom>
            <a:noFill/>
          </p:spPr>
          <p:txBody>
            <a:bodyPr wrap="square" rtlCol="0">
              <a:spAutoFit/>
            </a:bodyPr>
            <a:lstStyle/>
            <a:p>
              <a:r>
                <a:rPr lang="en-US" b="1" i="1" dirty="0">
                  <a:solidFill>
                    <a:schemeClr val="bg1"/>
                  </a:solidFill>
                  <a:effectLst>
                    <a:outerShdw blurRad="38100" dist="38100" dir="2700000" algn="tl">
                      <a:srgbClr val="000000">
                        <a:alpha val="43137"/>
                      </a:srgbClr>
                    </a:outerShdw>
                  </a:effectLst>
                </a:rPr>
                <a:t>M</a:t>
              </a:r>
              <a:r>
                <a:rPr lang="en-US" b="1" i="1" dirty="0" smtClean="0">
                  <a:solidFill>
                    <a:schemeClr val="bg1"/>
                  </a:solidFill>
                  <a:effectLst>
                    <a:outerShdw blurRad="38100" dist="38100" dir="2700000" algn="tl">
                      <a:srgbClr val="000000">
                        <a:alpha val="43137"/>
                      </a:srgbClr>
                    </a:outerShdw>
                  </a:effectLst>
                </a:rPr>
                <a:t>edical</a:t>
              </a:r>
              <a:endParaRPr lang="en-US" b="1" i="1" dirty="0">
                <a:solidFill>
                  <a:schemeClr val="bg1"/>
                </a:solidFill>
                <a:effectLst>
                  <a:outerShdw blurRad="38100" dist="38100" dir="2700000" algn="tl">
                    <a:srgbClr val="000000">
                      <a:alpha val="43137"/>
                    </a:srgbClr>
                  </a:outerShdw>
                </a:effectLst>
              </a:endParaRPr>
            </a:p>
          </p:txBody>
        </p:sp>
        <p:sp>
          <p:nvSpPr>
            <p:cNvPr id="31" name="TextBox 30"/>
            <p:cNvSpPr txBox="1"/>
            <p:nvPr/>
          </p:nvSpPr>
          <p:spPr>
            <a:xfrm>
              <a:off x="6163086" y="4645307"/>
              <a:ext cx="1030146"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Business</a:t>
              </a:r>
              <a:endParaRPr lang="en-US" b="1" i="1" dirty="0">
                <a:solidFill>
                  <a:schemeClr val="bg1"/>
                </a:solidFill>
                <a:effectLst>
                  <a:outerShdw blurRad="38100" dist="38100" dir="2700000" algn="tl">
                    <a:srgbClr val="000000">
                      <a:alpha val="43137"/>
                    </a:srgbClr>
                  </a:outerShdw>
                </a:effectLst>
              </a:endParaRPr>
            </a:p>
          </p:txBody>
        </p:sp>
        <p:sp>
          <p:nvSpPr>
            <p:cNvPr id="32" name="TextBox 31"/>
            <p:cNvSpPr txBox="1"/>
            <p:nvPr/>
          </p:nvSpPr>
          <p:spPr>
            <a:xfrm>
              <a:off x="4671442" y="4636186"/>
              <a:ext cx="724151"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Serial</a:t>
              </a:r>
              <a:endParaRPr lang="en-US" b="1" i="1" dirty="0">
                <a:solidFill>
                  <a:schemeClr val="bg1"/>
                </a:solidFill>
                <a:effectLst>
                  <a:outerShdw blurRad="38100" dist="38100" dir="2700000" algn="tl">
                    <a:srgbClr val="000000">
                      <a:alpha val="43137"/>
                    </a:srgbClr>
                  </a:outerShdw>
                </a:effectLst>
              </a:endParaRPr>
            </a:p>
          </p:txBody>
        </p:sp>
        <p:sp>
          <p:nvSpPr>
            <p:cNvPr id="33" name="TextBox 32"/>
            <p:cNvSpPr txBox="1"/>
            <p:nvPr/>
          </p:nvSpPr>
          <p:spPr>
            <a:xfrm>
              <a:off x="4633729" y="1144979"/>
              <a:ext cx="1190263"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Marriage</a:t>
              </a:r>
              <a:endParaRPr lang="en-US" b="1" i="1" dirty="0">
                <a:solidFill>
                  <a:schemeClr val="bg1"/>
                </a:solidFill>
                <a:effectLst>
                  <a:outerShdw blurRad="38100" dist="38100" dir="2700000" algn="tl">
                    <a:srgbClr val="000000">
                      <a:alpha val="43137"/>
                    </a:srgbClr>
                  </a:outerShdw>
                </a:effectLst>
              </a:endParaRPr>
            </a:p>
          </p:txBody>
        </p:sp>
        <p:sp>
          <p:nvSpPr>
            <p:cNvPr id="34" name="TextBox 33"/>
            <p:cNvSpPr txBox="1"/>
            <p:nvPr/>
          </p:nvSpPr>
          <p:spPr>
            <a:xfrm>
              <a:off x="5590572" y="3382700"/>
              <a:ext cx="1960713"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Death of Love One</a:t>
              </a:r>
              <a:endParaRPr lang="en-US" b="1" i="1" dirty="0">
                <a:solidFill>
                  <a:schemeClr val="bg1"/>
                </a:solidFill>
                <a:effectLst>
                  <a:outerShdw blurRad="38100" dist="38100" dir="2700000" algn="tl">
                    <a:srgbClr val="000000">
                      <a:alpha val="43137"/>
                    </a:srgbClr>
                  </a:outerShdw>
                </a:effectLst>
              </a:endParaRPr>
            </a:p>
          </p:txBody>
        </p:sp>
        <p:sp>
          <p:nvSpPr>
            <p:cNvPr id="35" name="TextBox 34"/>
            <p:cNvSpPr txBox="1"/>
            <p:nvPr/>
          </p:nvSpPr>
          <p:spPr>
            <a:xfrm>
              <a:off x="7533043" y="2527992"/>
              <a:ext cx="549894" cy="3374043"/>
            </a:xfrm>
            <a:prstGeom prst="rect">
              <a:avLst/>
            </a:prstGeom>
            <a:noFill/>
          </p:spPr>
          <p:txBody>
            <a:bodyPr vert="wordArtVert" wrap="square" rtlCol="0" anchor="ctr" anchorCtr="1">
              <a:spAutoFit/>
            </a:bodyPr>
            <a:lstStyle/>
            <a:p>
              <a:pPr algn="ctr"/>
              <a:r>
                <a:rPr lang="en-US" sz="2000" b="1" i="1" dirty="0" smtClean="0">
                  <a:solidFill>
                    <a:schemeClr val="bg1"/>
                  </a:solidFill>
                  <a:effectLst>
                    <a:outerShdw blurRad="38100" dist="38100" dir="2700000" algn="tl">
                      <a:srgbClr val="000000">
                        <a:alpha val="43137"/>
                      </a:srgbClr>
                    </a:outerShdw>
                  </a:effectLst>
                </a:rPr>
                <a:t>Isolation</a:t>
              </a:r>
              <a:endParaRPr lang="en-US" sz="2000" b="1" i="1" dirty="0">
                <a:solidFill>
                  <a:schemeClr val="bg1"/>
                </a:solidFill>
                <a:effectLst>
                  <a:outerShdw blurRad="38100" dist="38100" dir="2700000" algn="tl">
                    <a:srgbClr val="000000">
                      <a:alpha val="43137"/>
                    </a:srgbClr>
                  </a:outerShdw>
                </a:effectLst>
              </a:endParaRPr>
            </a:p>
          </p:txBody>
        </p:sp>
        <p:sp>
          <p:nvSpPr>
            <p:cNvPr id="36" name="TextBox 35"/>
            <p:cNvSpPr txBox="1"/>
            <p:nvPr/>
          </p:nvSpPr>
          <p:spPr>
            <a:xfrm>
              <a:off x="8137050" y="3382699"/>
              <a:ext cx="849543"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Family</a:t>
              </a:r>
              <a:endParaRPr lang="en-US" b="1" i="1" dirty="0">
                <a:solidFill>
                  <a:schemeClr val="bg1"/>
                </a:solidFill>
                <a:effectLst>
                  <a:outerShdw blurRad="38100" dist="38100" dir="2700000" algn="tl">
                    <a:srgbClr val="000000">
                      <a:alpha val="43137"/>
                    </a:srgbClr>
                  </a:outerShdw>
                </a:effectLst>
              </a:endParaRPr>
            </a:p>
          </p:txBody>
        </p:sp>
        <p:sp>
          <p:nvSpPr>
            <p:cNvPr id="37" name="TextBox 36"/>
            <p:cNvSpPr txBox="1"/>
            <p:nvPr/>
          </p:nvSpPr>
          <p:spPr>
            <a:xfrm>
              <a:off x="9247902" y="3382700"/>
              <a:ext cx="699072"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Faith</a:t>
              </a:r>
              <a:endParaRPr lang="en-US" b="1" i="1" dirty="0">
                <a:solidFill>
                  <a:schemeClr val="bg1"/>
                </a:solidFill>
                <a:effectLst>
                  <a:outerShdw blurRad="38100" dist="38100" dir="2700000" algn="tl">
                    <a:srgbClr val="000000">
                      <a:alpha val="43137"/>
                    </a:srgbClr>
                  </a:outerShdw>
                </a:effectLst>
              </a:endParaRPr>
            </a:p>
          </p:txBody>
        </p:sp>
        <p:sp>
          <p:nvSpPr>
            <p:cNvPr id="38" name="TextBox 37"/>
            <p:cNvSpPr txBox="1"/>
            <p:nvPr/>
          </p:nvSpPr>
          <p:spPr>
            <a:xfrm>
              <a:off x="7325990" y="1152101"/>
              <a:ext cx="1444928"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Relationship</a:t>
              </a:r>
              <a:endParaRPr lang="en-US" b="1" i="1" dirty="0">
                <a:solidFill>
                  <a:schemeClr val="bg1"/>
                </a:solidFill>
                <a:effectLst>
                  <a:outerShdw blurRad="38100" dist="38100" dir="2700000" algn="tl">
                    <a:srgbClr val="000000">
                      <a:alpha val="43137"/>
                    </a:srgbClr>
                  </a:outerShdw>
                </a:effectLst>
              </a:endParaRPr>
            </a:p>
          </p:txBody>
        </p:sp>
        <p:sp>
          <p:nvSpPr>
            <p:cNvPr id="39" name="TextBox 38"/>
            <p:cNvSpPr txBox="1"/>
            <p:nvPr/>
          </p:nvSpPr>
          <p:spPr>
            <a:xfrm>
              <a:off x="8820599" y="115243"/>
              <a:ext cx="513410" cy="2722284"/>
            </a:xfrm>
            <a:prstGeom prst="rect">
              <a:avLst/>
            </a:prstGeom>
            <a:noFill/>
          </p:spPr>
          <p:txBody>
            <a:bodyPr vert="wordArtVert" wrap="none" rtlCol="0" anchor="ctr" anchorCtr="1">
              <a:spAutoFit/>
            </a:bodyPr>
            <a:lstStyle/>
            <a:p>
              <a:r>
                <a:rPr lang="en-US" b="1" i="1" dirty="0" smtClean="0">
                  <a:solidFill>
                    <a:schemeClr val="bg1"/>
                  </a:solidFill>
                  <a:effectLst>
                    <a:outerShdw blurRad="38100" dist="38100" dir="2700000" algn="tl">
                      <a:srgbClr val="000000">
                        <a:alpha val="43137"/>
                      </a:srgbClr>
                    </a:outerShdw>
                  </a:effectLst>
                </a:rPr>
                <a:t>Bullying</a:t>
              </a:r>
              <a:endParaRPr lang="en-US" b="1" i="1" dirty="0">
                <a:solidFill>
                  <a:schemeClr val="bg1"/>
                </a:solidFill>
                <a:effectLst>
                  <a:outerShdw blurRad="38100" dist="38100" dir="2700000" algn="tl">
                    <a:srgbClr val="000000">
                      <a:alpha val="43137"/>
                    </a:srgbClr>
                  </a:outerShdw>
                </a:effectLst>
              </a:endParaRPr>
            </a:p>
          </p:txBody>
        </p:sp>
        <p:sp>
          <p:nvSpPr>
            <p:cNvPr id="40" name="TextBox 39"/>
            <p:cNvSpPr txBox="1"/>
            <p:nvPr/>
          </p:nvSpPr>
          <p:spPr>
            <a:xfrm>
              <a:off x="5450674" y="6178862"/>
              <a:ext cx="1525370" cy="369332"/>
            </a:xfrm>
            <a:prstGeom prst="rect">
              <a:avLst/>
            </a:prstGeom>
            <a:noFill/>
          </p:spPr>
          <p:txBody>
            <a:bodyPr wrap="square" rtlCol="0">
              <a:spAutoFit/>
            </a:bodyPr>
            <a:lstStyle/>
            <a:p>
              <a:r>
                <a:rPr lang="en-US" b="1" i="1" dirty="0">
                  <a:solidFill>
                    <a:schemeClr val="bg1"/>
                  </a:solidFill>
                  <a:effectLst>
                    <a:outerShdw blurRad="38100" dist="38100" dir="2700000" algn="tl">
                      <a:srgbClr val="000000">
                        <a:alpha val="43137"/>
                      </a:srgbClr>
                    </a:outerShdw>
                  </a:effectLst>
                </a:rPr>
                <a:t>P</a:t>
              </a:r>
              <a:r>
                <a:rPr lang="en-US" b="1" i="1" dirty="0" smtClean="0">
                  <a:solidFill>
                    <a:schemeClr val="bg1"/>
                  </a:solidFill>
                  <a:effectLst>
                    <a:outerShdw blurRad="38100" dist="38100" dir="2700000" algn="tl">
                      <a:srgbClr val="000000">
                        <a:alpha val="43137"/>
                      </a:srgbClr>
                    </a:outerShdw>
                  </a:effectLst>
                </a:rPr>
                <a:t>sychological</a:t>
              </a:r>
              <a:endParaRPr lang="en-US" b="1" i="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968170" y="1980868"/>
              <a:ext cx="868257"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Honor</a:t>
              </a:r>
              <a:endParaRPr lang="en-US" b="1" i="1" dirty="0">
                <a:solidFill>
                  <a:schemeClr val="bg1"/>
                </a:solidFill>
                <a:effectLst>
                  <a:outerShdw blurRad="38100" dist="38100" dir="2700000" algn="tl">
                    <a:srgbClr val="000000">
                      <a:alpha val="43137"/>
                    </a:srgbClr>
                  </a:outerShdw>
                </a:effectLst>
              </a:endParaRPr>
            </a:p>
          </p:txBody>
        </p:sp>
        <p:sp>
          <p:nvSpPr>
            <p:cNvPr id="42" name="TextBox 41"/>
            <p:cNvSpPr txBox="1"/>
            <p:nvPr/>
          </p:nvSpPr>
          <p:spPr>
            <a:xfrm>
              <a:off x="8530025" y="4931686"/>
              <a:ext cx="513410" cy="1736053"/>
            </a:xfrm>
            <a:prstGeom prst="rect">
              <a:avLst/>
            </a:prstGeom>
            <a:noFill/>
          </p:spPr>
          <p:txBody>
            <a:bodyPr vert="wordArtVert" wrap="none" rtlCol="0" anchor="ctr" anchorCtr="1">
              <a:spAutoFit/>
            </a:bodyPr>
            <a:lstStyle/>
            <a:p>
              <a:r>
                <a:rPr lang="en-US" b="1" i="1" dirty="0" smtClean="0">
                  <a:solidFill>
                    <a:schemeClr val="bg1"/>
                  </a:solidFill>
                  <a:effectLst>
                    <a:outerShdw blurRad="38100" dist="38100" dir="2700000" algn="tl">
                      <a:srgbClr val="000000">
                        <a:alpha val="43137"/>
                      </a:srgbClr>
                    </a:outerShdw>
                  </a:effectLst>
                </a:rPr>
                <a:t>Legal</a:t>
              </a:r>
              <a:endParaRPr lang="en-US" b="1" i="1" dirty="0">
                <a:solidFill>
                  <a:schemeClr val="bg1"/>
                </a:solidFill>
                <a:effectLst>
                  <a:outerShdw blurRad="38100" dist="38100" dir="2700000" algn="tl">
                    <a:srgbClr val="000000">
                      <a:alpha val="43137"/>
                    </a:srgbClr>
                  </a:outerShdw>
                </a:effectLst>
              </a:endParaRPr>
            </a:p>
          </p:txBody>
        </p:sp>
        <p:sp>
          <p:nvSpPr>
            <p:cNvPr id="43" name="TextBox 42"/>
            <p:cNvSpPr txBox="1"/>
            <p:nvPr/>
          </p:nvSpPr>
          <p:spPr>
            <a:xfrm>
              <a:off x="5455414" y="1311646"/>
              <a:ext cx="513410" cy="2064796"/>
            </a:xfrm>
            <a:prstGeom prst="rect">
              <a:avLst/>
            </a:prstGeom>
            <a:noFill/>
          </p:spPr>
          <p:txBody>
            <a:bodyPr vert="wordArtVert" wrap="none" rtlCol="0" anchor="ctr" anchorCtr="1">
              <a:spAutoFit/>
            </a:bodyPr>
            <a:lstStyle/>
            <a:p>
              <a:r>
                <a:rPr lang="en-US" b="1" i="1" dirty="0" smtClean="0">
                  <a:solidFill>
                    <a:schemeClr val="bg1"/>
                  </a:solidFill>
                  <a:effectLst>
                    <a:outerShdw blurRad="38100" dist="38100" dir="2700000" algn="tl">
                      <a:srgbClr val="000000">
                        <a:alpha val="43137"/>
                      </a:srgbClr>
                    </a:outerShdw>
                  </a:effectLst>
                </a:rPr>
                <a:t>Stress</a:t>
              </a:r>
              <a:endParaRPr lang="en-US" b="1" i="1" dirty="0">
                <a:solidFill>
                  <a:schemeClr val="bg1"/>
                </a:solidFill>
                <a:effectLst>
                  <a:outerShdw blurRad="38100" dist="38100" dir="2700000" algn="tl">
                    <a:srgbClr val="000000">
                      <a:alpha val="43137"/>
                    </a:srgbClr>
                  </a:outerShdw>
                </a:effectLst>
              </a:endParaRPr>
            </a:p>
          </p:txBody>
        </p:sp>
        <p:sp>
          <p:nvSpPr>
            <p:cNvPr id="44" name="TextBox 43"/>
            <p:cNvSpPr txBox="1"/>
            <p:nvPr/>
          </p:nvSpPr>
          <p:spPr>
            <a:xfrm>
              <a:off x="5951731" y="1131897"/>
              <a:ext cx="760697"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Drugs</a:t>
              </a:r>
              <a:endParaRPr lang="en-US" b="1" i="1" dirty="0">
                <a:solidFill>
                  <a:schemeClr val="bg1"/>
                </a:solidFill>
                <a:effectLst>
                  <a:outerShdw blurRad="38100" dist="38100" dir="2700000" algn="tl">
                    <a:srgbClr val="000000">
                      <a:alpha val="43137"/>
                    </a:srgbClr>
                  </a:outerShdw>
                </a:effectLst>
              </a:endParaRPr>
            </a:p>
          </p:txBody>
        </p:sp>
      </p:grpSp>
      <p:sp>
        <p:nvSpPr>
          <p:cNvPr id="45" name="Title 3"/>
          <p:cNvSpPr>
            <a:spLocks noGrp="1"/>
          </p:cNvSpPr>
          <p:nvPr>
            <p:ph type="title"/>
          </p:nvPr>
        </p:nvSpPr>
        <p:spPr>
          <a:xfrm>
            <a:off x="575743" y="482197"/>
            <a:ext cx="3637459" cy="1325563"/>
          </a:xfrm>
        </p:spPr>
        <p:txBody>
          <a:bodyPr>
            <a:noAutofit/>
          </a:bodyPr>
          <a:lstStyle/>
          <a:p>
            <a:r>
              <a:rPr lang="en-US" sz="48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Sitka Heading" panose="02000505000000020004" pitchFamily="2" charset="0"/>
              </a:rPr>
              <a:t>Complexity</a:t>
            </a:r>
            <a:br>
              <a:rPr lang="en-US" sz="48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Sitka Heading" panose="02000505000000020004" pitchFamily="2" charset="0"/>
              </a:rPr>
            </a:br>
            <a:r>
              <a:rPr lang="en-US" sz="48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Sitka Heading" panose="02000505000000020004" pitchFamily="2" charset="0"/>
              </a:rPr>
              <a:t> Overload</a:t>
            </a:r>
            <a:endParaRPr lang="en-US" sz="4800" b="1" dirty="0">
              <a:solidFill>
                <a:schemeClr val="bg1"/>
              </a:solidFill>
              <a:effectLst>
                <a:glow rad="228600">
                  <a:schemeClr val="accent2">
                    <a:satMod val="175000"/>
                    <a:alpha val="40000"/>
                  </a:schemeClr>
                </a:glow>
                <a:outerShdw blurRad="38100" dist="38100" dir="2700000" algn="tl">
                  <a:srgbClr val="000000">
                    <a:alpha val="43137"/>
                  </a:srgbClr>
                </a:outerShdw>
              </a:effectLst>
              <a:latin typeface="Sitka Heading" panose="02000505000000020004" pitchFamily="2" charset="0"/>
            </a:endParaRPr>
          </a:p>
        </p:txBody>
      </p:sp>
      <p:sp>
        <p:nvSpPr>
          <p:cNvPr id="46" name="Rectangle 45"/>
          <p:cNvSpPr/>
          <p:nvPr/>
        </p:nvSpPr>
        <p:spPr>
          <a:xfrm>
            <a:off x="815964" y="2396540"/>
            <a:ext cx="3605890" cy="3046988"/>
          </a:xfrm>
          <a:prstGeom prst="rect">
            <a:avLst/>
          </a:prstGeom>
        </p:spPr>
        <p:txBody>
          <a:bodyPr wrap="square">
            <a:spAutoFit/>
          </a:bodyPr>
          <a:lstStyle/>
          <a:p>
            <a:pPr lvl="0"/>
            <a:r>
              <a:rPr lang="en-US" sz="3200" b="1" dirty="0">
                <a:solidFill>
                  <a:schemeClr val="bg1"/>
                </a:solidFill>
                <a:effectLst>
                  <a:outerShdw blurRad="38100" dist="38100" dir="2700000" algn="tl">
                    <a:srgbClr val="000000">
                      <a:alpha val="43137"/>
                    </a:srgbClr>
                  </a:outerShdw>
                </a:effectLst>
                <a:latin typeface="Sitka Heading" panose="02000505000000020004" pitchFamily="2" charset="0"/>
              </a:rPr>
              <a:t>They engage the means to reverse the complexity overload, or take an impulsive course of action...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6461" y="747878"/>
            <a:ext cx="5476360" cy="5476360"/>
          </a:xfrm>
          <a:prstGeom prst="rect">
            <a:avLst/>
          </a:prstGeom>
        </p:spPr>
      </p:pic>
    </p:spTree>
    <p:extLst>
      <p:ext uri="{BB962C8B-B14F-4D97-AF65-F5344CB8AC3E}">
        <p14:creationId xmlns:p14="http://schemas.microsoft.com/office/powerpoint/2010/main" val="85025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grpSp>
        <p:nvGrpSpPr>
          <p:cNvPr id="25" name="Group 24"/>
          <p:cNvGrpSpPr/>
          <p:nvPr/>
        </p:nvGrpSpPr>
        <p:grpSpPr>
          <a:xfrm>
            <a:off x="4398611" y="4"/>
            <a:ext cx="6844033" cy="6858000"/>
            <a:chOff x="4398611" y="4"/>
            <a:chExt cx="6844033" cy="685800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611" y="4"/>
              <a:ext cx="6844033" cy="6858000"/>
            </a:xfrm>
            <a:prstGeom prst="rect">
              <a:avLst/>
            </a:prstGeom>
          </p:spPr>
        </p:pic>
        <p:sp>
          <p:nvSpPr>
            <p:cNvPr id="27" name="TextBox 26"/>
            <p:cNvSpPr txBox="1"/>
            <p:nvPr/>
          </p:nvSpPr>
          <p:spPr>
            <a:xfrm>
              <a:off x="9426850" y="1975591"/>
              <a:ext cx="1476505"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Unemployed</a:t>
              </a:r>
              <a:endParaRPr lang="en-US" b="1" i="1" dirty="0">
                <a:solidFill>
                  <a:schemeClr val="bg1"/>
                </a:solidFill>
                <a:effectLst>
                  <a:outerShdw blurRad="38100" dist="38100" dir="2700000" algn="tl">
                    <a:srgbClr val="000000">
                      <a:alpha val="43137"/>
                    </a:srgbClr>
                  </a:outerShdw>
                </a:effectLst>
              </a:endParaRPr>
            </a:p>
          </p:txBody>
        </p:sp>
        <p:sp>
          <p:nvSpPr>
            <p:cNvPr id="28" name="TextBox 27"/>
            <p:cNvSpPr txBox="1"/>
            <p:nvPr/>
          </p:nvSpPr>
          <p:spPr>
            <a:xfrm>
              <a:off x="5936355" y="2402798"/>
              <a:ext cx="1274681"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Depression</a:t>
              </a:r>
              <a:endParaRPr lang="en-US" b="1" i="1" dirty="0">
                <a:solidFill>
                  <a:schemeClr val="bg1"/>
                </a:solidFill>
                <a:effectLst>
                  <a:outerShdw blurRad="38100" dist="38100" dir="2700000" algn="tl">
                    <a:srgbClr val="000000">
                      <a:alpha val="43137"/>
                    </a:srgbClr>
                  </a:outerShdw>
                </a:effectLst>
              </a:endParaRPr>
            </a:p>
          </p:txBody>
        </p:sp>
        <p:sp>
          <p:nvSpPr>
            <p:cNvPr id="29" name="TextBox 28"/>
            <p:cNvSpPr txBox="1"/>
            <p:nvPr/>
          </p:nvSpPr>
          <p:spPr>
            <a:xfrm>
              <a:off x="9597438" y="4208022"/>
              <a:ext cx="622927" cy="1841338"/>
            </a:xfrm>
            <a:prstGeom prst="rect">
              <a:avLst/>
            </a:prstGeom>
            <a:noFill/>
          </p:spPr>
          <p:txBody>
            <a:bodyPr vert="wordArtVert" wrap="none" rtlCol="0" anchor="ctr" anchorCtr="1">
              <a:spAutoFit/>
            </a:bodyPr>
            <a:lstStyle/>
            <a:p>
              <a:r>
                <a:rPr lang="en-US" sz="2400" b="1" i="1" dirty="0" smtClean="0">
                  <a:solidFill>
                    <a:srgbClr val="FF0000"/>
                  </a:solidFill>
                  <a:effectLst>
                    <a:outerShdw blurRad="38100" dist="38100" dir="2700000" algn="tl">
                      <a:srgbClr val="000000">
                        <a:alpha val="43137"/>
                      </a:srgbClr>
                    </a:outerShdw>
                  </a:effectLst>
                </a:rPr>
                <a:t>Pain</a:t>
              </a:r>
              <a:endParaRPr lang="en-US" sz="2400" b="1" i="1" dirty="0">
                <a:solidFill>
                  <a:srgbClr val="FF0000"/>
                </a:solidFill>
                <a:effectLst>
                  <a:outerShdw blurRad="38100" dist="38100" dir="2700000" algn="tl">
                    <a:srgbClr val="000000">
                      <a:alpha val="43137"/>
                    </a:srgbClr>
                  </a:outerShdw>
                </a:effectLst>
              </a:endParaRPr>
            </a:p>
          </p:txBody>
        </p:sp>
        <p:sp>
          <p:nvSpPr>
            <p:cNvPr id="30" name="TextBox 29"/>
            <p:cNvSpPr txBox="1"/>
            <p:nvPr/>
          </p:nvSpPr>
          <p:spPr>
            <a:xfrm>
              <a:off x="8296386" y="4645307"/>
              <a:ext cx="1055958"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Financial</a:t>
              </a:r>
              <a:endParaRPr lang="en-US" b="1" i="1" dirty="0">
                <a:solidFill>
                  <a:schemeClr val="bg1"/>
                </a:solidFill>
                <a:effectLst>
                  <a:outerShdw blurRad="38100" dist="38100" dir="2700000" algn="tl">
                    <a:srgbClr val="000000">
                      <a:alpha val="43137"/>
                    </a:srgbClr>
                  </a:outerShdw>
                </a:effectLst>
              </a:endParaRPr>
            </a:p>
          </p:txBody>
        </p:sp>
        <p:sp>
          <p:nvSpPr>
            <p:cNvPr id="31" name="TextBox 30"/>
            <p:cNvSpPr txBox="1"/>
            <p:nvPr/>
          </p:nvSpPr>
          <p:spPr>
            <a:xfrm>
              <a:off x="10126589" y="4645216"/>
              <a:ext cx="978794" cy="369332"/>
            </a:xfrm>
            <a:prstGeom prst="rect">
              <a:avLst/>
            </a:prstGeom>
            <a:noFill/>
          </p:spPr>
          <p:txBody>
            <a:bodyPr wrap="square" rtlCol="0">
              <a:spAutoFit/>
            </a:bodyPr>
            <a:lstStyle/>
            <a:p>
              <a:r>
                <a:rPr lang="en-US" b="1" i="1" dirty="0">
                  <a:solidFill>
                    <a:schemeClr val="bg1"/>
                  </a:solidFill>
                  <a:effectLst>
                    <a:outerShdw blurRad="38100" dist="38100" dir="2700000" algn="tl">
                      <a:srgbClr val="000000">
                        <a:alpha val="43137"/>
                      </a:srgbClr>
                    </a:outerShdw>
                  </a:effectLst>
                </a:rPr>
                <a:t>M</a:t>
              </a:r>
              <a:r>
                <a:rPr lang="en-US" b="1" i="1" dirty="0" smtClean="0">
                  <a:solidFill>
                    <a:schemeClr val="bg1"/>
                  </a:solidFill>
                  <a:effectLst>
                    <a:outerShdw blurRad="38100" dist="38100" dir="2700000" algn="tl">
                      <a:srgbClr val="000000">
                        <a:alpha val="43137"/>
                      </a:srgbClr>
                    </a:outerShdw>
                  </a:effectLst>
                </a:rPr>
                <a:t>edical</a:t>
              </a:r>
              <a:endParaRPr lang="en-US" b="1" i="1" dirty="0">
                <a:solidFill>
                  <a:schemeClr val="bg1"/>
                </a:solidFill>
                <a:effectLst>
                  <a:outerShdw blurRad="38100" dist="38100" dir="2700000" algn="tl">
                    <a:srgbClr val="000000">
                      <a:alpha val="43137"/>
                    </a:srgbClr>
                  </a:outerShdw>
                </a:effectLst>
              </a:endParaRPr>
            </a:p>
          </p:txBody>
        </p:sp>
        <p:sp>
          <p:nvSpPr>
            <p:cNvPr id="32" name="TextBox 31"/>
            <p:cNvSpPr txBox="1"/>
            <p:nvPr/>
          </p:nvSpPr>
          <p:spPr>
            <a:xfrm>
              <a:off x="6163086" y="4645307"/>
              <a:ext cx="1030146"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Business</a:t>
              </a:r>
              <a:endParaRPr lang="en-US" b="1" i="1" dirty="0">
                <a:solidFill>
                  <a:schemeClr val="bg1"/>
                </a:solidFill>
                <a:effectLst>
                  <a:outerShdw blurRad="38100" dist="38100" dir="2700000" algn="tl">
                    <a:srgbClr val="000000">
                      <a:alpha val="43137"/>
                    </a:srgbClr>
                  </a:outerShdw>
                </a:effectLst>
              </a:endParaRPr>
            </a:p>
          </p:txBody>
        </p:sp>
        <p:sp>
          <p:nvSpPr>
            <p:cNvPr id="33" name="TextBox 32"/>
            <p:cNvSpPr txBox="1"/>
            <p:nvPr/>
          </p:nvSpPr>
          <p:spPr>
            <a:xfrm>
              <a:off x="4671442" y="4636186"/>
              <a:ext cx="724151"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Serial</a:t>
              </a:r>
              <a:endParaRPr lang="en-US" b="1" i="1" dirty="0">
                <a:solidFill>
                  <a:schemeClr val="bg1"/>
                </a:solidFill>
                <a:effectLst>
                  <a:outerShdw blurRad="38100" dist="38100" dir="2700000" algn="tl">
                    <a:srgbClr val="000000">
                      <a:alpha val="43137"/>
                    </a:srgbClr>
                  </a:outerShdw>
                </a:effectLst>
              </a:endParaRPr>
            </a:p>
          </p:txBody>
        </p:sp>
        <p:sp>
          <p:nvSpPr>
            <p:cNvPr id="34" name="TextBox 33"/>
            <p:cNvSpPr txBox="1"/>
            <p:nvPr/>
          </p:nvSpPr>
          <p:spPr>
            <a:xfrm>
              <a:off x="4633729" y="1144979"/>
              <a:ext cx="1190263"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Marriage</a:t>
              </a:r>
              <a:endParaRPr lang="en-US" b="1" i="1" dirty="0">
                <a:solidFill>
                  <a:schemeClr val="bg1"/>
                </a:solidFill>
                <a:effectLst>
                  <a:outerShdw blurRad="38100" dist="38100" dir="2700000" algn="tl">
                    <a:srgbClr val="000000">
                      <a:alpha val="43137"/>
                    </a:srgbClr>
                  </a:outerShdw>
                </a:effectLst>
              </a:endParaRPr>
            </a:p>
          </p:txBody>
        </p:sp>
        <p:sp>
          <p:nvSpPr>
            <p:cNvPr id="35" name="TextBox 34"/>
            <p:cNvSpPr txBox="1"/>
            <p:nvPr/>
          </p:nvSpPr>
          <p:spPr>
            <a:xfrm>
              <a:off x="5590572" y="3382700"/>
              <a:ext cx="1960713"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Death of Love One</a:t>
              </a:r>
              <a:endParaRPr lang="en-US" b="1" i="1" dirty="0">
                <a:solidFill>
                  <a:schemeClr val="bg1"/>
                </a:solidFill>
                <a:effectLst>
                  <a:outerShdw blurRad="38100" dist="38100" dir="2700000" algn="tl">
                    <a:srgbClr val="000000">
                      <a:alpha val="43137"/>
                    </a:srgbClr>
                  </a:outerShdw>
                </a:effectLst>
              </a:endParaRPr>
            </a:p>
          </p:txBody>
        </p:sp>
        <p:sp>
          <p:nvSpPr>
            <p:cNvPr id="36" name="TextBox 35"/>
            <p:cNvSpPr txBox="1"/>
            <p:nvPr/>
          </p:nvSpPr>
          <p:spPr>
            <a:xfrm>
              <a:off x="7533043" y="2527992"/>
              <a:ext cx="549894" cy="3374043"/>
            </a:xfrm>
            <a:prstGeom prst="rect">
              <a:avLst/>
            </a:prstGeom>
            <a:noFill/>
          </p:spPr>
          <p:txBody>
            <a:bodyPr vert="wordArtVert" wrap="square" rtlCol="0" anchor="ctr" anchorCtr="1">
              <a:spAutoFit/>
            </a:bodyPr>
            <a:lstStyle/>
            <a:p>
              <a:pPr algn="ctr"/>
              <a:r>
                <a:rPr lang="en-US" sz="2000" b="1" i="1" dirty="0" smtClean="0">
                  <a:solidFill>
                    <a:schemeClr val="bg1"/>
                  </a:solidFill>
                  <a:effectLst>
                    <a:outerShdw blurRad="38100" dist="38100" dir="2700000" algn="tl">
                      <a:srgbClr val="000000">
                        <a:alpha val="43137"/>
                      </a:srgbClr>
                    </a:outerShdw>
                  </a:effectLst>
                </a:rPr>
                <a:t>Isolation</a:t>
              </a:r>
              <a:endParaRPr lang="en-US" sz="2000" b="1" i="1" dirty="0">
                <a:solidFill>
                  <a:schemeClr val="bg1"/>
                </a:solidFill>
                <a:effectLst>
                  <a:outerShdw blurRad="38100" dist="38100" dir="2700000" algn="tl">
                    <a:srgbClr val="000000">
                      <a:alpha val="43137"/>
                    </a:srgbClr>
                  </a:outerShdw>
                </a:effectLst>
              </a:endParaRPr>
            </a:p>
          </p:txBody>
        </p:sp>
        <p:sp>
          <p:nvSpPr>
            <p:cNvPr id="37" name="TextBox 36"/>
            <p:cNvSpPr txBox="1"/>
            <p:nvPr/>
          </p:nvSpPr>
          <p:spPr>
            <a:xfrm>
              <a:off x="8137050" y="3382699"/>
              <a:ext cx="849543"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Family</a:t>
              </a:r>
              <a:endParaRPr lang="en-US" b="1" i="1" dirty="0">
                <a:solidFill>
                  <a:schemeClr val="bg1"/>
                </a:solidFill>
                <a:effectLst>
                  <a:outerShdw blurRad="38100" dist="38100" dir="2700000" algn="tl">
                    <a:srgbClr val="000000">
                      <a:alpha val="43137"/>
                    </a:srgbClr>
                  </a:outerShdw>
                </a:effectLst>
              </a:endParaRPr>
            </a:p>
          </p:txBody>
        </p:sp>
        <p:sp>
          <p:nvSpPr>
            <p:cNvPr id="38" name="TextBox 37"/>
            <p:cNvSpPr txBox="1"/>
            <p:nvPr/>
          </p:nvSpPr>
          <p:spPr>
            <a:xfrm>
              <a:off x="9247902" y="3382700"/>
              <a:ext cx="699072"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Faith</a:t>
              </a:r>
              <a:endParaRPr lang="en-US" b="1" i="1" dirty="0">
                <a:solidFill>
                  <a:schemeClr val="bg1"/>
                </a:solidFill>
                <a:effectLst>
                  <a:outerShdw blurRad="38100" dist="38100" dir="2700000" algn="tl">
                    <a:srgbClr val="000000">
                      <a:alpha val="43137"/>
                    </a:srgbClr>
                  </a:outerShdw>
                </a:effectLst>
              </a:endParaRPr>
            </a:p>
          </p:txBody>
        </p:sp>
        <p:sp>
          <p:nvSpPr>
            <p:cNvPr id="39" name="TextBox 38"/>
            <p:cNvSpPr txBox="1"/>
            <p:nvPr/>
          </p:nvSpPr>
          <p:spPr>
            <a:xfrm>
              <a:off x="7325990" y="1152101"/>
              <a:ext cx="1444928"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Relationship</a:t>
              </a:r>
              <a:endParaRPr lang="en-US" b="1" i="1" dirty="0">
                <a:solidFill>
                  <a:schemeClr val="bg1"/>
                </a:solidFill>
                <a:effectLst>
                  <a:outerShdw blurRad="38100" dist="38100" dir="2700000" algn="tl">
                    <a:srgbClr val="000000">
                      <a:alpha val="43137"/>
                    </a:srgbClr>
                  </a:outerShdw>
                </a:effectLst>
              </a:endParaRPr>
            </a:p>
          </p:txBody>
        </p:sp>
        <p:sp>
          <p:nvSpPr>
            <p:cNvPr id="40" name="TextBox 39"/>
            <p:cNvSpPr txBox="1"/>
            <p:nvPr/>
          </p:nvSpPr>
          <p:spPr>
            <a:xfrm>
              <a:off x="8820599" y="115243"/>
              <a:ext cx="513410" cy="2722284"/>
            </a:xfrm>
            <a:prstGeom prst="rect">
              <a:avLst/>
            </a:prstGeom>
            <a:noFill/>
          </p:spPr>
          <p:txBody>
            <a:bodyPr vert="wordArtVert" wrap="none" rtlCol="0" anchor="ctr" anchorCtr="1">
              <a:spAutoFit/>
            </a:bodyPr>
            <a:lstStyle/>
            <a:p>
              <a:r>
                <a:rPr lang="en-US" b="1" i="1" dirty="0" smtClean="0">
                  <a:solidFill>
                    <a:schemeClr val="bg1"/>
                  </a:solidFill>
                  <a:effectLst>
                    <a:outerShdw blurRad="38100" dist="38100" dir="2700000" algn="tl">
                      <a:srgbClr val="000000">
                        <a:alpha val="43137"/>
                      </a:srgbClr>
                    </a:outerShdw>
                  </a:effectLst>
                </a:rPr>
                <a:t>Bullying</a:t>
              </a:r>
              <a:endParaRPr lang="en-US" b="1" i="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5450674" y="6178862"/>
              <a:ext cx="1525370" cy="369332"/>
            </a:xfrm>
            <a:prstGeom prst="rect">
              <a:avLst/>
            </a:prstGeom>
            <a:noFill/>
          </p:spPr>
          <p:txBody>
            <a:bodyPr wrap="square" rtlCol="0">
              <a:spAutoFit/>
            </a:bodyPr>
            <a:lstStyle/>
            <a:p>
              <a:r>
                <a:rPr lang="en-US" b="1" i="1" dirty="0">
                  <a:solidFill>
                    <a:schemeClr val="bg1"/>
                  </a:solidFill>
                  <a:effectLst>
                    <a:outerShdw blurRad="38100" dist="38100" dir="2700000" algn="tl">
                      <a:srgbClr val="000000">
                        <a:alpha val="43137"/>
                      </a:srgbClr>
                    </a:outerShdw>
                  </a:effectLst>
                </a:rPr>
                <a:t>P</a:t>
              </a:r>
              <a:r>
                <a:rPr lang="en-US" b="1" i="1" dirty="0" smtClean="0">
                  <a:solidFill>
                    <a:schemeClr val="bg1"/>
                  </a:solidFill>
                  <a:effectLst>
                    <a:outerShdw blurRad="38100" dist="38100" dir="2700000" algn="tl">
                      <a:srgbClr val="000000">
                        <a:alpha val="43137"/>
                      </a:srgbClr>
                    </a:outerShdw>
                  </a:effectLst>
                </a:rPr>
                <a:t>sychological</a:t>
              </a:r>
              <a:endParaRPr lang="en-US" b="1" i="1" dirty="0">
                <a:solidFill>
                  <a:schemeClr val="bg1"/>
                </a:solidFill>
                <a:effectLst>
                  <a:outerShdw blurRad="38100" dist="38100" dir="2700000" algn="tl">
                    <a:srgbClr val="000000">
                      <a:alpha val="43137"/>
                    </a:srgbClr>
                  </a:outerShdw>
                </a:effectLst>
              </a:endParaRPr>
            </a:p>
          </p:txBody>
        </p:sp>
        <p:sp>
          <p:nvSpPr>
            <p:cNvPr id="42" name="TextBox 41"/>
            <p:cNvSpPr txBox="1"/>
            <p:nvPr/>
          </p:nvSpPr>
          <p:spPr>
            <a:xfrm>
              <a:off x="7968170" y="1980868"/>
              <a:ext cx="868257"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Honor</a:t>
              </a:r>
              <a:endParaRPr lang="en-US" b="1" i="1" dirty="0">
                <a:solidFill>
                  <a:schemeClr val="bg1"/>
                </a:solidFill>
                <a:effectLst>
                  <a:outerShdw blurRad="38100" dist="38100" dir="2700000" algn="tl">
                    <a:srgbClr val="000000">
                      <a:alpha val="43137"/>
                    </a:srgbClr>
                  </a:outerShdw>
                </a:effectLst>
              </a:endParaRPr>
            </a:p>
          </p:txBody>
        </p:sp>
        <p:sp>
          <p:nvSpPr>
            <p:cNvPr id="43" name="TextBox 42"/>
            <p:cNvSpPr txBox="1"/>
            <p:nvPr/>
          </p:nvSpPr>
          <p:spPr>
            <a:xfrm>
              <a:off x="8530025" y="4931686"/>
              <a:ext cx="513410" cy="1736053"/>
            </a:xfrm>
            <a:prstGeom prst="rect">
              <a:avLst/>
            </a:prstGeom>
            <a:noFill/>
          </p:spPr>
          <p:txBody>
            <a:bodyPr vert="wordArtVert" wrap="none" rtlCol="0" anchor="ctr" anchorCtr="1">
              <a:spAutoFit/>
            </a:bodyPr>
            <a:lstStyle/>
            <a:p>
              <a:r>
                <a:rPr lang="en-US" b="1" i="1" dirty="0" smtClean="0">
                  <a:solidFill>
                    <a:schemeClr val="bg1"/>
                  </a:solidFill>
                  <a:effectLst>
                    <a:outerShdw blurRad="38100" dist="38100" dir="2700000" algn="tl">
                      <a:srgbClr val="000000">
                        <a:alpha val="43137"/>
                      </a:srgbClr>
                    </a:outerShdw>
                  </a:effectLst>
                </a:rPr>
                <a:t>Legal</a:t>
              </a:r>
              <a:endParaRPr lang="en-US" b="1" i="1" dirty="0">
                <a:solidFill>
                  <a:schemeClr val="bg1"/>
                </a:solidFill>
                <a:effectLst>
                  <a:outerShdw blurRad="38100" dist="38100" dir="2700000" algn="tl">
                    <a:srgbClr val="000000">
                      <a:alpha val="43137"/>
                    </a:srgbClr>
                  </a:outerShdw>
                </a:effectLst>
              </a:endParaRPr>
            </a:p>
          </p:txBody>
        </p:sp>
        <p:sp>
          <p:nvSpPr>
            <p:cNvPr id="44" name="TextBox 43"/>
            <p:cNvSpPr txBox="1"/>
            <p:nvPr/>
          </p:nvSpPr>
          <p:spPr>
            <a:xfrm>
              <a:off x="5455414" y="1311646"/>
              <a:ext cx="513410" cy="2064796"/>
            </a:xfrm>
            <a:prstGeom prst="rect">
              <a:avLst/>
            </a:prstGeom>
            <a:noFill/>
          </p:spPr>
          <p:txBody>
            <a:bodyPr vert="wordArtVert" wrap="none" rtlCol="0" anchor="ctr" anchorCtr="1">
              <a:spAutoFit/>
            </a:bodyPr>
            <a:lstStyle/>
            <a:p>
              <a:r>
                <a:rPr lang="en-US" b="1" i="1" dirty="0" smtClean="0">
                  <a:solidFill>
                    <a:schemeClr val="bg1"/>
                  </a:solidFill>
                  <a:effectLst>
                    <a:outerShdw blurRad="38100" dist="38100" dir="2700000" algn="tl">
                      <a:srgbClr val="000000">
                        <a:alpha val="43137"/>
                      </a:srgbClr>
                    </a:outerShdw>
                  </a:effectLst>
                </a:rPr>
                <a:t>Stress</a:t>
              </a:r>
              <a:endParaRPr lang="en-US" b="1" i="1" dirty="0">
                <a:solidFill>
                  <a:schemeClr val="bg1"/>
                </a:solidFill>
                <a:effectLst>
                  <a:outerShdw blurRad="38100" dist="38100" dir="2700000" algn="tl">
                    <a:srgbClr val="000000">
                      <a:alpha val="43137"/>
                    </a:srgbClr>
                  </a:outerShdw>
                </a:effectLst>
              </a:endParaRPr>
            </a:p>
          </p:txBody>
        </p:sp>
        <p:sp>
          <p:nvSpPr>
            <p:cNvPr id="45" name="TextBox 44"/>
            <p:cNvSpPr txBox="1"/>
            <p:nvPr/>
          </p:nvSpPr>
          <p:spPr>
            <a:xfrm>
              <a:off x="5951731" y="1131897"/>
              <a:ext cx="760697"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Drugs</a:t>
              </a:r>
              <a:endParaRPr lang="en-US" b="1" i="1" dirty="0">
                <a:solidFill>
                  <a:schemeClr val="bg1"/>
                </a:solidFill>
                <a:effectLst>
                  <a:outerShdw blurRad="38100" dist="38100" dir="2700000" algn="tl">
                    <a:srgbClr val="000000">
                      <a:alpha val="43137"/>
                    </a:srgbClr>
                  </a:outerShdw>
                </a:effectLst>
              </a:endParaRPr>
            </a:p>
          </p:txBody>
        </p:sp>
      </p:grpSp>
      <p:sp>
        <p:nvSpPr>
          <p:cNvPr id="46" name="Title 3"/>
          <p:cNvSpPr>
            <a:spLocks noGrp="1"/>
          </p:cNvSpPr>
          <p:nvPr>
            <p:ph type="title"/>
          </p:nvPr>
        </p:nvSpPr>
        <p:spPr>
          <a:xfrm>
            <a:off x="575743" y="482197"/>
            <a:ext cx="3637459" cy="1325563"/>
          </a:xfrm>
        </p:spPr>
        <p:txBody>
          <a:bodyPr>
            <a:noAutofit/>
          </a:bodyPr>
          <a:lstStyle/>
          <a:p>
            <a:r>
              <a:rPr lang="en-US" sz="4800" b="1" dirty="0" smtClean="0">
                <a:solidFill>
                  <a:schemeClr val="bg1"/>
                </a:solidFill>
                <a:effectLst>
                  <a:glow rad="228600">
                    <a:schemeClr val="accent5">
                      <a:satMod val="175000"/>
                      <a:alpha val="40000"/>
                    </a:schemeClr>
                  </a:glow>
                  <a:outerShdw blurRad="38100" dist="38100" dir="2700000" algn="tl">
                    <a:srgbClr val="000000">
                      <a:alpha val="43137"/>
                    </a:srgbClr>
                  </a:outerShdw>
                </a:effectLst>
                <a:latin typeface="Sitka Heading" panose="02000505000000020004" pitchFamily="2" charset="0"/>
              </a:rPr>
              <a:t>Complexity</a:t>
            </a:r>
            <a:br>
              <a:rPr lang="en-US" sz="4800" b="1" dirty="0" smtClean="0">
                <a:solidFill>
                  <a:schemeClr val="bg1"/>
                </a:solidFill>
                <a:effectLst>
                  <a:glow rad="228600">
                    <a:schemeClr val="accent5">
                      <a:satMod val="175000"/>
                      <a:alpha val="40000"/>
                    </a:schemeClr>
                  </a:glow>
                  <a:outerShdw blurRad="38100" dist="38100" dir="2700000" algn="tl">
                    <a:srgbClr val="000000">
                      <a:alpha val="43137"/>
                    </a:srgbClr>
                  </a:outerShdw>
                </a:effectLst>
                <a:latin typeface="Sitka Heading" panose="02000505000000020004" pitchFamily="2" charset="0"/>
              </a:rPr>
            </a:br>
            <a:r>
              <a:rPr lang="en-US" sz="4800" b="1" dirty="0" smtClean="0">
                <a:solidFill>
                  <a:schemeClr val="bg1"/>
                </a:solidFill>
                <a:effectLst>
                  <a:glow rad="228600">
                    <a:schemeClr val="accent5">
                      <a:satMod val="175000"/>
                      <a:alpha val="40000"/>
                    </a:schemeClr>
                  </a:glow>
                  <a:outerShdw blurRad="38100" dist="38100" dir="2700000" algn="tl">
                    <a:srgbClr val="000000">
                      <a:alpha val="43137"/>
                    </a:srgbClr>
                  </a:outerShdw>
                </a:effectLst>
                <a:latin typeface="Sitka Heading" panose="02000505000000020004" pitchFamily="2" charset="0"/>
              </a:rPr>
              <a:t> Overload</a:t>
            </a:r>
            <a:endParaRPr lang="en-US" sz="4800" b="1" dirty="0">
              <a:solidFill>
                <a:schemeClr val="bg1"/>
              </a:solidFill>
              <a:effectLst>
                <a:glow rad="228600">
                  <a:schemeClr val="accent5">
                    <a:satMod val="175000"/>
                    <a:alpha val="40000"/>
                  </a:schemeClr>
                </a:glow>
                <a:outerShdw blurRad="38100" dist="38100" dir="2700000" algn="tl">
                  <a:srgbClr val="000000">
                    <a:alpha val="43137"/>
                  </a:srgbClr>
                </a:outerShdw>
              </a:effectLst>
              <a:latin typeface="Sitka Heading" panose="02000505000000020004" pitchFamily="2" charset="0"/>
            </a:endParaRPr>
          </a:p>
        </p:txBody>
      </p:sp>
      <p:sp>
        <p:nvSpPr>
          <p:cNvPr id="47" name="Rectangle 46"/>
          <p:cNvSpPr/>
          <p:nvPr/>
        </p:nvSpPr>
        <p:spPr>
          <a:xfrm>
            <a:off x="764897" y="2492902"/>
            <a:ext cx="4529514" cy="1569660"/>
          </a:xfrm>
          <a:prstGeom prst="rect">
            <a:avLst/>
          </a:prstGeom>
        </p:spPr>
        <p:txBody>
          <a:bodyPr wrap="square">
            <a:spAutoFit/>
          </a:bodyPr>
          <a:lstStyle/>
          <a:p>
            <a:r>
              <a:rPr lang="en-US" sz="3200" b="1" dirty="0">
                <a:solidFill>
                  <a:srgbClr val="FFC000"/>
                </a:solidFill>
                <a:effectLst>
                  <a:outerShdw blurRad="38100" dist="38100" dir="2700000" algn="tl">
                    <a:srgbClr val="000000">
                      <a:alpha val="43137"/>
                    </a:srgbClr>
                  </a:outerShdw>
                </a:effectLst>
                <a:latin typeface="Sitka Heading" panose="02000505000000020004" pitchFamily="2" charset="0"/>
              </a:rPr>
              <a:t>Select</a:t>
            </a:r>
            <a:r>
              <a:rPr lang="en-US" sz="3200" b="1" dirty="0">
                <a:solidFill>
                  <a:schemeClr val="bg1"/>
                </a:solidFill>
                <a:effectLst>
                  <a:outerShdw blurRad="38100" dist="38100" dir="2700000" algn="tl">
                    <a:srgbClr val="000000">
                      <a:alpha val="43137"/>
                    </a:srgbClr>
                  </a:outerShdw>
                </a:effectLst>
                <a:latin typeface="Sitka Heading" panose="02000505000000020004" pitchFamily="2" charset="0"/>
              </a:rPr>
              <a:t> self-intervention means to stabilize and change their situation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4229" y="879569"/>
            <a:ext cx="9016138" cy="5156104"/>
          </a:xfrm>
          <a:prstGeom prst="rect">
            <a:avLst/>
          </a:prstGeom>
        </p:spPr>
      </p:pic>
    </p:spTree>
    <p:extLst>
      <p:ext uri="{BB962C8B-B14F-4D97-AF65-F5344CB8AC3E}">
        <p14:creationId xmlns:p14="http://schemas.microsoft.com/office/powerpoint/2010/main" val="255899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grpSp>
        <p:nvGrpSpPr>
          <p:cNvPr id="25" name="Group 24"/>
          <p:cNvGrpSpPr/>
          <p:nvPr/>
        </p:nvGrpSpPr>
        <p:grpSpPr>
          <a:xfrm>
            <a:off x="4398611" y="4"/>
            <a:ext cx="6844033" cy="6858000"/>
            <a:chOff x="4398611" y="4"/>
            <a:chExt cx="6844033" cy="685800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611" y="4"/>
              <a:ext cx="6844033" cy="6858000"/>
            </a:xfrm>
            <a:prstGeom prst="rect">
              <a:avLst/>
            </a:prstGeom>
          </p:spPr>
        </p:pic>
        <p:sp>
          <p:nvSpPr>
            <p:cNvPr id="27" name="TextBox 26"/>
            <p:cNvSpPr txBox="1"/>
            <p:nvPr/>
          </p:nvSpPr>
          <p:spPr>
            <a:xfrm>
              <a:off x="9426850" y="1975591"/>
              <a:ext cx="1476505"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Unemployed</a:t>
              </a:r>
              <a:endParaRPr lang="en-US" b="1" i="1" dirty="0">
                <a:solidFill>
                  <a:schemeClr val="bg1"/>
                </a:solidFill>
                <a:effectLst>
                  <a:outerShdw blurRad="38100" dist="38100" dir="2700000" algn="tl">
                    <a:srgbClr val="000000">
                      <a:alpha val="43137"/>
                    </a:srgbClr>
                  </a:outerShdw>
                </a:effectLst>
              </a:endParaRPr>
            </a:p>
          </p:txBody>
        </p:sp>
        <p:sp>
          <p:nvSpPr>
            <p:cNvPr id="28" name="TextBox 27"/>
            <p:cNvSpPr txBox="1"/>
            <p:nvPr/>
          </p:nvSpPr>
          <p:spPr>
            <a:xfrm>
              <a:off x="5936355" y="2402798"/>
              <a:ext cx="1274681"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Depression</a:t>
              </a:r>
              <a:endParaRPr lang="en-US" b="1" i="1" dirty="0">
                <a:solidFill>
                  <a:schemeClr val="bg1"/>
                </a:solidFill>
                <a:effectLst>
                  <a:outerShdw blurRad="38100" dist="38100" dir="2700000" algn="tl">
                    <a:srgbClr val="000000">
                      <a:alpha val="43137"/>
                    </a:srgbClr>
                  </a:outerShdw>
                </a:effectLst>
              </a:endParaRPr>
            </a:p>
          </p:txBody>
        </p:sp>
        <p:sp>
          <p:nvSpPr>
            <p:cNvPr id="29" name="TextBox 28"/>
            <p:cNvSpPr txBox="1"/>
            <p:nvPr/>
          </p:nvSpPr>
          <p:spPr>
            <a:xfrm>
              <a:off x="9597438" y="4208022"/>
              <a:ext cx="622927" cy="1841338"/>
            </a:xfrm>
            <a:prstGeom prst="rect">
              <a:avLst/>
            </a:prstGeom>
            <a:noFill/>
          </p:spPr>
          <p:txBody>
            <a:bodyPr vert="wordArtVert" wrap="none" rtlCol="0" anchor="ctr" anchorCtr="1">
              <a:spAutoFit/>
            </a:bodyPr>
            <a:lstStyle/>
            <a:p>
              <a:r>
                <a:rPr lang="en-US" sz="2400" b="1" i="1" dirty="0" smtClean="0">
                  <a:solidFill>
                    <a:srgbClr val="FF0000"/>
                  </a:solidFill>
                  <a:effectLst>
                    <a:outerShdw blurRad="38100" dist="38100" dir="2700000" algn="tl">
                      <a:srgbClr val="000000">
                        <a:alpha val="43137"/>
                      </a:srgbClr>
                    </a:outerShdw>
                  </a:effectLst>
                </a:rPr>
                <a:t>Pain</a:t>
              </a:r>
              <a:endParaRPr lang="en-US" sz="2400" b="1" i="1" dirty="0">
                <a:solidFill>
                  <a:srgbClr val="FF0000"/>
                </a:solidFill>
                <a:effectLst>
                  <a:outerShdw blurRad="38100" dist="38100" dir="2700000" algn="tl">
                    <a:srgbClr val="000000">
                      <a:alpha val="43137"/>
                    </a:srgbClr>
                  </a:outerShdw>
                </a:effectLst>
              </a:endParaRPr>
            </a:p>
          </p:txBody>
        </p:sp>
        <p:sp>
          <p:nvSpPr>
            <p:cNvPr id="30" name="TextBox 29"/>
            <p:cNvSpPr txBox="1"/>
            <p:nvPr/>
          </p:nvSpPr>
          <p:spPr>
            <a:xfrm>
              <a:off x="8296386" y="4645307"/>
              <a:ext cx="1055958"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Financial</a:t>
              </a:r>
              <a:endParaRPr lang="en-US" b="1" i="1" dirty="0">
                <a:solidFill>
                  <a:schemeClr val="bg1"/>
                </a:solidFill>
                <a:effectLst>
                  <a:outerShdw blurRad="38100" dist="38100" dir="2700000" algn="tl">
                    <a:srgbClr val="000000">
                      <a:alpha val="43137"/>
                    </a:srgbClr>
                  </a:outerShdw>
                </a:effectLst>
              </a:endParaRPr>
            </a:p>
          </p:txBody>
        </p:sp>
        <p:sp>
          <p:nvSpPr>
            <p:cNvPr id="31" name="TextBox 30"/>
            <p:cNvSpPr txBox="1"/>
            <p:nvPr/>
          </p:nvSpPr>
          <p:spPr>
            <a:xfrm>
              <a:off x="10126589" y="4645216"/>
              <a:ext cx="978794" cy="369332"/>
            </a:xfrm>
            <a:prstGeom prst="rect">
              <a:avLst/>
            </a:prstGeom>
            <a:noFill/>
          </p:spPr>
          <p:txBody>
            <a:bodyPr wrap="square" rtlCol="0">
              <a:spAutoFit/>
            </a:bodyPr>
            <a:lstStyle/>
            <a:p>
              <a:r>
                <a:rPr lang="en-US" b="1" i="1" dirty="0">
                  <a:solidFill>
                    <a:schemeClr val="bg1"/>
                  </a:solidFill>
                  <a:effectLst>
                    <a:outerShdw blurRad="38100" dist="38100" dir="2700000" algn="tl">
                      <a:srgbClr val="000000">
                        <a:alpha val="43137"/>
                      </a:srgbClr>
                    </a:outerShdw>
                  </a:effectLst>
                </a:rPr>
                <a:t>M</a:t>
              </a:r>
              <a:r>
                <a:rPr lang="en-US" b="1" i="1" dirty="0" smtClean="0">
                  <a:solidFill>
                    <a:schemeClr val="bg1"/>
                  </a:solidFill>
                  <a:effectLst>
                    <a:outerShdw blurRad="38100" dist="38100" dir="2700000" algn="tl">
                      <a:srgbClr val="000000">
                        <a:alpha val="43137"/>
                      </a:srgbClr>
                    </a:outerShdw>
                  </a:effectLst>
                </a:rPr>
                <a:t>edical</a:t>
              </a:r>
              <a:endParaRPr lang="en-US" b="1" i="1" dirty="0">
                <a:solidFill>
                  <a:schemeClr val="bg1"/>
                </a:solidFill>
                <a:effectLst>
                  <a:outerShdw blurRad="38100" dist="38100" dir="2700000" algn="tl">
                    <a:srgbClr val="000000">
                      <a:alpha val="43137"/>
                    </a:srgbClr>
                  </a:outerShdw>
                </a:effectLst>
              </a:endParaRPr>
            </a:p>
          </p:txBody>
        </p:sp>
        <p:sp>
          <p:nvSpPr>
            <p:cNvPr id="32" name="TextBox 31"/>
            <p:cNvSpPr txBox="1"/>
            <p:nvPr/>
          </p:nvSpPr>
          <p:spPr>
            <a:xfrm>
              <a:off x="6163086" y="4645307"/>
              <a:ext cx="1030146"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Business</a:t>
              </a:r>
              <a:endParaRPr lang="en-US" b="1" i="1" dirty="0">
                <a:solidFill>
                  <a:schemeClr val="bg1"/>
                </a:solidFill>
                <a:effectLst>
                  <a:outerShdw blurRad="38100" dist="38100" dir="2700000" algn="tl">
                    <a:srgbClr val="000000">
                      <a:alpha val="43137"/>
                    </a:srgbClr>
                  </a:outerShdw>
                </a:effectLst>
              </a:endParaRPr>
            </a:p>
          </p:txBody>
        </p:sp>
        <p:sp>
          <p:nvSpPr>
            <p:cNvPr id="33" name="TextBox 32"/>
            <p:cNvSpPr txBox="1"/>
            <p:nvPr/>
          </p:nvSpPr>
          <p:spPr>
            <a:xfrm>
              <a:off x="4671442" y="4636186"/>
              <a:ext cx="724151"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Serial</a:t>
              </a:r>
              <a:endParaRPr lang="en-US" b="1" i="1" dirty="0">
                <a:solidFill>
                  <a:schemeClr val="bg1"/>
                </a:solidFill>
                <a:effectLst>
                  <a:outerShdw blurRad="38100" dist="38100" dir="2700000" algn="tl">
                    <a:srgbClr val="000000">
                      <a:alpha val="43137"/>
                    </a:srgbClr>
                  </a:outerShdw>
                </a:effectLst>
              </a:endParaRPr>
            </a:p>
          </p:txBody>
        </p:sp>
        <p:sp>
          <p:nvSpPr>
            <p:cNvPr id="34" name="TextBox 33"/>
            <p:cNvSpPr txBox="1"/>
            <p:nvPr/>
          </p:nvSpPr>
          <p:spPr>
            <a:xfrm>
              <a:off x="4633729" y="1144979"/>
              <a:ext cx="1190263"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Marriage</a:t>
              </a:r>
              <a:endParaRPr lang="en-US" b="1" i="1" dirty="0">
                <a:solidFill>
                  <a:schemeClr val="bg1"/>
                </a:solidFill>
                <a:effectLst>
                  <a:outerShdw blurRad="38100" dist="38100" dir="2700000" algn="tl">
                    <a:srgbClr val="000000">
                      <a:alpha val="43137"/>
                    </a:srgbClr>
                  </a:outerShdw>
                </a:effectLst>
              </a:endParaRPr>
            </a:p>
          </p:txBody>
        </p:sp>
        <p:sp>
          <p:nvSpPr>
            <p:cNvPr id="35" name="TextBox 34"/>
            <p:cNvSpPr txBox="1"/>
            <p:nvPr/>
          </p:nvSpPr>
          <p:spPr>
            <a:xfrm>
              <a:off x="5590572" y="3382700"/>
              <a:ext cx="1960713"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Death of Love One</a:t>
              </a:r>
              <a:endParaRPr lang="en-US" b="1" i="1" dirty="0">
                <a:solidFill>
                  <a:schemeClr val="bg1"/>
                </a:solidFill>
                <a:effectLst>
                  <a:outerShdw blurRad="38100" dist="38100" dir="2700000" algn="tl">
                    <a:srgbClr val="000000">
                      <a:alpha val="43137"/>
                    </a:srgbClr>
                  </a:outerShdw>
                </a:effectLst>
              </a:endParaRPr>
            </a:p>
          </p:txBody>
        </p:sp>
        <p:sp>
          <p:nvSpPr>
            <p:cNvPr id="36" name="TextBox 35"/>
            <p:cNvSpPr txBox="1"/>
            <p:nvPr/>
          </p:nvSpPr>
          <p:spPr>
            <a:xfrm>
              <a:off x="7533043" y="2527992"/>
              <a:ext cx="549894" cy="3374043"/>
            </a:xfrm>
            <a:prstGeom prst="rect">
              <a:avLst/>
            </a:prstGeom>
            <a:noFill/>
          </p:spPr>
          <p:txBody>
            <a:bodyPr vert="wordArtVert" wrap="square" rtlCol="0" anchor="ctr" anchorCtr="1">
              <a:spAutoFit/>
            </a:bodyPr>
            <a:lstStyle/>
            <a:p>
              <a:pPr algn="ctr"/>
              <a:r>
                <a:rPr lang="en-US" sz="2000" b="1" i="1" dirty="0" smtClean="0">
                  <a:solidFill>
                    <a:schemeClr val="bg1"/>
                  </a:solidFill>
                  <a:effectLst>
                    <a:outerShdw blurRad="38100" dist="38100" dir="2700000" algn="tl">
                      <a:srgbClr val="000000">
                        <a:alpha val="43137"/>
                      </a:srgbClr>
                    </a:outerShdw>
                  </a:effectLst>
                </a:rPr>
                <a:t>Isolation</a:t>
              </a:r>
              <a:endParaRPr lang="en-US" sz="2000" b="1" i="1" dirty="0">
                <a:solidFill>
                  <a:schemeClr val="bg1"/>
                </a:solidFill>
                <a:effectLst>
                  <a:outerShdw blurRad="38100" dist="38100" dir="2700000" algn="tl">
                    <a:srgbClr val="000000">
                      <a:alpha val="43137"/>
                    </a:srgbClr>
                  </a:outerShdw>
                </a:effectLst>
              </a:endParaRPr>
            </a:p>
          </p:txBody>
        </p:sp>
        <p:sp>
          <p:nvSpPr>
            <p:cNvPr id="37" name="TextBox 36"/>
            <p:cNvSpPr txBox="1"/>
            <p:nvPr/>
          </p:nvSpPr>
          <p:spPr>
            <a:xfrm>
              <a:off x="8137050" y="3382699"/>
              <a:ext cx="849543"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Family</a:t>
              </a:r>
              <a:endParaRPr lang="en-US" b="1" i="1" dirty="0">
                <a:solidFill>
                  <a:schemeClr val="bg1"/>
                </a:solidFill>
                <a:effectLst>
                  <a:outerShdw blurRad="38100" dist="38100" dir="2700000" algn="tl">
                    <a:srgbClr val="000000">
                      <a:alpha val="43137"/>
                    </a:srgbClr>
                  </a:outerShdw>
                </a:effectLst>
              </a:endParaRPr>
            </a:p>
          </p:txBody>
        </p:sp>
        <p:sp>
          <p:nvSpPr>
            <p:cNvPr id="38" name="TextBox 37"/>
            <p:cNvSpPr txBox="1"/>
            <p:nvPr/>
          </p:nvSpPr>
          <p:spPr>
            <a:xfrm>
              <a:off x="9247902" y="3382700"/>
              <a:ext cx="699072"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Faith</a:t>
              </a:r>
              <a:endParaRPr lang="en-US" b="1" i="1" dirty="0">
                <a:solidFill>
                  <a:schemeClr val="bg1"/>
                </a:solidFill>
                <a:effectLst>
                  <a:outerShdw blurRad="38100" dist="38100" dir="2700000" algn="tl">
                    <a:srgbClr val="000000">
                      <a:alpha val="43137"/>
                    </a:srgbClr>
                  </a:outerShdw>
                </a:effectLst>
              </a:endParaRPr>
            </a:p>
          </p:txBody>
        </p:sp>
        <p:sp>
          <p:nvSpPr>
            <p:cNvPr id="39" name="TextBox 38"/>
            <p:cNvSpPr txBox="1"/>
            <p:nvPr/>
          </p:nvSpPr>
          <p:spPr>
            <a:xfrm>
              <a:off x="7325990" y="1152101"/>
              <a:ext cx="1444928"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Relationship</a:t>
              </a:r>
              <a:endParaRPr lang="en-US" b="1" i="1" dirty="0">
                <a:solidFill>
                  <a:schemeClr val="bg1"/>
                </a:solidFill>
                <a:effectLst>
                  <a:outerShdw blurRad="38100" dist="38100" dir="2700000" algn="tl">
                    <a:srgbClr val="000000">
                      <a:alpha val="43137"/>
                    </a:srgbClr>
                  </a:outerShdw>
                </a:effectLst>
              </a:endParaRPr>
            </a:p>
          </p:txBody>
        </p:sp>
        <p:sp>
          <p:nvSpPr>
            <p:cNvPr id="40" name="TextBox 39"/>
            <p:cNvSpPr txBox="1"/>
            <p:nvPr/>
          </p:nvSpPr>
          <p:spPr>
            <a:xfrm>
              <a:off x="8820599" y="115243"/>
              <a:ext cx="513410" cy="2722284"/>
            </a:xfrm>
            <a:prstGeom prst="rect">
              <a:avLst/>
            </a:prstGeom>
            <a:noFill/>
          </p:spPr>
          <p:txBody>
            <a:bodyPr vert="wordArtVert" wrap="none" rtlCol="0" anchor="ctr" anchorCtr="1">
              <a:spAutoFit/>
            </a:bodyPr>
            <a:lstStyle/>
            <a:p>
              <a:r>
                <a:rPr lang="en-US" b="1" i="1" dirty="0" smtClean="0">
                  <a:solidFill>
                    <a:schemeClr val="bg1"/>
                  </a:solidFill>
                  <a:effectLst>
                    <a:outerShdw blurRad="38100" dist="38100" dir="2700000" algn="tl">
                      <a:srgbClr val="000000">
                        <a:alpha val="43137"/>
                      </a:srgbClr>
                    </a:outerShdw>
                  </a:effectLst>
                </a:rPr>
                <a:t>Bullying</a:t>
              </a:r>
              <a:endParaRPr lang="en-US" b="1" i="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5450674" y="6178862"/>
              <a:ext cx="1525370" cy="369332"/>
            </a:xfrm>
            <a:prstGeom prst="rect">
              <a:avLst/>
            </a:prstGeom>
            <a:noFill/>
          </p:spPr>
          <p:txBody>
            <a:bodyPr wrap="square" rtlCol="0">
              <a:spAutoFit/>
            </a:bodyPr>
            <a:lstStyle/>
            <a:p>
              <a:r>
                <a:rPr lang="en-US" b="1" i="1" dirty="0">
                  <a:solidFill>
                    <a:schemeClr val="bg1"/>
                  </a:solidFill>
                  <a:effectLst>
                    <a:outerShdw blurRad="38100" dist="38100" dir="2700000" algn="tl">
                      <a:srgbClr val="000000">
                        <a:alpha val="43137"/>
                      </a:srgbClr>
                    </a:outerShdw>
                  </a:effectLst>
                </a:rPr>
                <a:t>P</a:t>
              </a:r>
              <a:r>
                <a:rPr lang="en-US" b="1" i="1" dirty="0" smtClean="0">
                  <a:solidFill>
                    <a:schemeClr val="bg1"/>
                  </a:solidFill>
                  <a:effectLst>
                    <a:outerShdw blurRad="38100" dist="38100" dir="2700000" algn="tl">
                      <a:srgbClr val="000000">
                        <a:alpha val="43137"/>
                      </a:srgbClr>
                    </a:outerShdw>
                  </a:effectLst>
                </a:rPr>
                <a:t>sychological</a:t>
              </a:r>
              <a:endParaRPr lang="en-US" b="1" i="1" dirty="0">
                <a:solidFill>
                  <a:schemeClr val="bg1"/>
                </a:solidFill>
                <a:effectLst>
                  <a:outerShdw blurRad="38100" dist="38100" dir="2700000" algn="tl">
                    <a:srgbClr val="000000">
                      <a:alpha val="43137"/>
                    </a:srgbClr>
                  </a:outerShdw>
                </a:effectLst>
              </a:endParaRPr>
            </a:p>
          </p:txBody>
        </p:sp>
        <p:sp>
          <p:nvSpPr>
            <p:cNvPr id="42" name="TextBox 41"/>
            <p:cNvSpPr txBox="1"/>
            <p:nvPr/>
          </p:nvSpPr>
          <p:spPr>
            <a:xfrm>
              <a:off x="7968170" y="1980868"/>
              <a:ext cx="868257"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Honor</a:t>
              </a:r>
              <a:endParaRPr lang="en-US" b="1" i="1" dirty="0">
                <a:solidFill>
                  <a:schemeClr val="bg1"/>
                </a:solidFill>
                <a:effectLst>
                  <a:outerShdw blurRad="38100" dist="38100" dir="2700000" algn="tl">
                    <a:srgbClr val="000000">
                      <a:alpha val="43137"/>
                    </a:srgbClr>
                  </a:outerShdw>
                </a:effectLst>
              </a:endParaRPr>
            </a:p>
          </p:txBody>
        </p:sp>
        <p:sp>
          <p:nvSpPr>
            <p:cNvPr id="43" name="TextBox 42"/>
            <p:cNvSpPr txBox="1"/>
            <p:nvPr/>
          </p:nvSpPr>
          <p:spPr>
            <a:xfrm>
              <a:off x="8530025" y="4931686"/>
              <a:ext cx="513410" cy="1736053"/>
            </a:xfrm>
            <a:prstGeom prst="rect">
              <a:avLst/>
            </a:prstGeom>
            <a:noFill/>
          </p:spPr>
          <p:txBody>
            <a:bodyPr vert="wordArtVert" wrap="none" rtlCol="0" anchor="ctr" anchorCtr="1">
              <a:spAutoFit/>
            </a:bodyPr>
            <a:lstStyle/>
            <a:p>
              <a:r>
                <a:rPr lang="en-US" b="1" i="1" dirty="0" smtClean="0">
                  <a:solidFill>
                    <a:schemeClr val="bg1"/>
                  </a:solidFill>
                  <a:effectLst>
                    <a:outerShdw blurRad="38100" dist="38100" dir="2700000" algn="tl">
                      <a:srgbClr val="000000">
                        <a:alpha val="43137"/>
                      </a:srgbClr>
                    </a:outerShdw>
                  </a:effectLst>
                </a:rPr>
                <a:t>Legal</a:t>
              </a:r>
              <a:endParaRPr lang="en-US" b="1" i="1" dirty="0">
                <a:solidFill>
                  <a:schemeClr val="bg1"/>
                </a:solidFill>
                <a:effectLst>
                  <a:outerShdw blurRad="38100" dist="38100" dir="2700000" algn="tl">
                    <a:srgbClr val="000000">
                      <a:alpha val="43137"/>
                    </a:srgbClr>
                  </a:outerShdw>
                </a:effectLst>
              </a:endParaRPr>
            </a:p>
          </p:txBody>
        </p:sp>
        <p:sp>
          <p:nvSpPr>
            <p:cNvPr id="44" name="TextBox 43"/>
            <p:cNvSpPr txBox="1"/>
            <p:nvPr/>
          </p:nvSpPr>
          <p:spPr>
            <a:xfrm>
              <a:off x="5455414" y="1311646"/>
              <a:ext cx="513410" cy="2064796"/>
            </a:xfrm>
            <a:prstGeom prst="rect">
              <a:avLst/>
            </a:prstGeom>
            <a:noFill/>
          </p:spPr>
          <p:txBody>
            <a:bodyPr vert="wordArtVert" wrap="none" rtlCol="0" anchor="ctr" anchorCtr="1">
              <a:spAutoFit/>
            </a:bodyPr>
            <a:lstStyle/>
            <a:p>
              <a:r>
                <a:rPr lang="en-US" b="1" i="1" dirty="0" smtClean="0">
                  <a:solidFill>
                    <a:schemeClr val="bg1"/>
                  </a:solidFill>
                  <a:effectLst>
                    <a:outerShdw blurRad="38100" dist="38100" dir="2700000" algn="tl">
                      <a:srgbClr val="000000">
                        <a:alpha val="43137"/>
                      </a:srgbClr>
                    </a:outerShdw>
                  </a:effectLst>
                </a:rPr>
                <a:t>Stress</a:t>
              </a:r>
              <a:endParaRPr lang="en-US" b="1" i="1" dirty="0">
                <a:solidFill>
                  <a:schemeClr val="bg1"/>
                </a:solidFill>
                <a:effectLst>
                  <a:outerShdw blurRad="38100" dist="38100" dir="2700000" algn="tl">
                    <a:srgbClr val="000000">
                      <a:alpha val="43137"/>
                    </a:srgbClr>
                  </a:outerShdw>
                </a:effectLst>
              </a:endParaRPr>
            </a:p>
          </p:txBody>
        </p:sp>
        <p:sp>
          <p:nvSpPr>
            <p:cNvPr id="45" name="TextBox 44"/>
            <p:cNvSpPr txBox="1"/>
            <p:nvPr/>
          </p:nvSpPr>
          <p:spPr>
            <a:xfrm>
              <a:off x="5951731" y="1131897"/>
              <a:ext cx="760697"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Drugs</a:t>
              </a:r>
              <a:endParaRPr lang="en-US" b="1" i="1" dirty="0">
                <a:solidFill>
                  <a:schemeClr val="bg1"/>
                </a:solidFill>
                <a:effectLst>
                  <a:outerShdw blurRad="38100" dist="38100" dir="2700000" algn="tl">
                    <a:srgbClr val="000000">
                      <a:alpha val="43137"/>
                    </a:srgbClr>
                  </a:outerShdw>
                </a:effectLst>
              </a:endParaRPr>
            </a:p>
          </p:txBody>
        </p:sp>
      </p:grpSp>
      <p:sp>
        <p:nvSpPr>
          <p:cNvPr id="47" name="Title 3"/>
          <p:cNvSpPr>
            <a:spLocks noGrp="1"/>
          </p:cNvSpPr>
          <p:nvPr>
            <p:ph type="title"/>
          </p:nvPr>
        </p:nvSpPr>
        <p:spPr>
          <a:xfrm>
            <a:off x="575743" y="482197"/>
            <a:ext cx="3637459" cy="1325563"/>
          </a:xfrm>
        </p:spPr>
        <p:txBody>
          <a:bodyPr>
            <a:noAutofit/>
          </a:bodyPr>
          <a:lstStyle/>
          <a:p>
            <a:r>
              <a:rPr lang="en-US" sz="48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Sitka Heading" panose="02000505000000020004" pitchFamily="2" charset="0"/>
              </a:rPr>
              <a:t>Complexity</a:t>
            </a:r>
            <a:br>
              <a:rPr lang="en-US" sz="48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Sitka Heading" panose="02000505000000020004" pitchFamily="2" charset="0"/>
              </a:rPr>
            </a:br>
            <a:r>
              <a:rPr lang="en-US" sz="4800" b="1" dirty="0" smtClean="0">
                <a:solidFill>
                  <a:schemeClr val="bg1"/>
                </a:solidFill>
                <a:effectLst>
                  <a:glow rad="228600">
                    <a:schemeClr val="accent2">
                      <a:satMod val="175000"/>
                      <a:alpha val="40000"/>
                    </a:schemeClr>
                  </a:glow>
                  <a:outerShdw blurRad="38100" dist="38100" dir="2700000" algn="tl">
                    <a:srgbClr val="000000">
                      <a:alpha val="43137"/>
                    </a:srgbClr>
                  </a:outerShdw>
                </a:effectLst>
                <a:latin typeface="Sitka Heading" panose="02000505000000020004" pitchFamily="2" charset="0"/>
              </a:rPr>
              <a:t> Overload</a:t>
            </a:r>
            <a:endParaRPr lang="en-US" sz="4800" b="1" dirty="0">
              <a:solidFill>
                <a:schemeClr val="bg1"/>
              </a:solidFill>
              <a:effectLst>
                <a:glow rad="228600">
                  <a:schemeClr val="accent2">
                    <a:satMod val="175000"/>
                    <a:alpha val="40000"/>
                  </a:schemeClr>
                </a:glow>
                <a:outerShdw blurRad="38100" dist="38100" dir="2700000" algn="tl">
                  <a:srgbClr val="000000">
                    <a:alpha val="43137"/>
                  </a:srgbClr>
                </a:outerShdw>
              </a:effectLst>
              <a:latin typeface="Sitka Heading" panose="02000505000000020004" pitchFamily="2" charset="0"/>
            </a:endParaRPr>
          </a:p>
        </p:txBody>
      </p:sp>
      <p:sp>
        <p:nvSpPr>
          <p:cNvPr id="48" name="Rectangle 47"/>
          <p:cNvSpPr/>
          <p:nvPr/>
        </p:nvSpPr>
        <p:spPr>
          <a:xfrm>
            <a:off x="799749" y="3567365"/>
            <a:ext cx="4529514" cy="1569660"/>
          </a:xfrm>
          <a:prstGeom prst="rect">
            <a:avLst/>
          </a:prstGeom>
        </p:spPr>
        <p:txBody>
          <a:bodyPr wrap="square">
            <a:spAutoFit/>
          </a:bodyPr>
          <a:lstStyle/>
          <a:p>
            <a:r>
              <a:rPr lang="en-US" sz="3200" b="1" dirty="0">
                <a:solidFill>
                  <a:srgbClr val="FFC000"/>
                </a:solidFill>
                <a:effectLst>
                  <a:outerShdw blurRad="38100" dist="38100" dir="2700000" algn="tl">
                    <a:srgbClr val="000000">
                      <a:alpha val="43137"/>
                    </a:srgbClr>
                  </a:outerShdw>
                </a:effectLst>
                <a:latin typeface="Sitka Heading" panose="02000505000000020004" pitchFamily="2" charset="0"/>
              </a:rPr>
              <a:t>Seek</a:t>
            </a:r>
            <a:r>
              <a:rPr lang="en-US" sz="3200" b="1" dirty="0">
                <a:solidFill>
                  <a:schemeClr val="bg1"/>
                </a:solidFill>
                <a:effectLst>
                  <a:outerShdw blurRad="38100" dist="38100" dir="2700000" algn="tl">
                    <a:srgbClr val="000000">
                      <a:alpha val="43137"/>
                    </a:srgbClr>
                  </a:outerShdw>
                </a:effectLst>
                <a:latin typeface="Sitka Heading" panose="02000505000000020004" pitchFamily="2" charset="0"/>
              </a:rPr>
              <a:t> help in stabilizing and changing their situation</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3764" y="2385904"/>
            <a:ext cx="2623954" cy="2201919"/>
          </a:xfrm>
          <a:prstGeom prst="rect">
            <a:avLst/>
          </a:prstGeom>
        </p:spPr>
      </p:pic>
    </p:spTree>
    <p:extLst>
      <p:ext uri="{BB962C8B-B14F-4D97-AF65-F5344CB8AC3E}">
        <p14:creationId xmlns:p14="http://schemas.microsoft.com/office/powerpoint/2010/main" val="2638732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grpSp>
        <p:nvGrpSpPr>
          <p:cNvPr id="27" name="Group 26"/>
          <p:cNvGrpSpPr/>
          <p:nvPr/>
        </p:nvGrpSpPr>
        <p:grpSpPr>
          <a:xfrm>
            <a:off x="4398611" y="4"/>
            <a:ext cx="6844033" cy="6858000"/>
            <a:chOff x="4398611" y="4"/>
            <a:chExt cx="6844033" cy="685800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611" y="4"/>
              <a:ext cx="6844033" cy="6858000"/>
            </a:xfrm>
            <a:prstGeom prst="rect">
              <a:avLst/>
            </a:prstGeom>
          </p:spPr>
        </p:pic>
        <p:sp>
          <p:nvSpPr>
            <p:cNvPr id="29" name="TextBox 28"/>
            <p:cNvSpPr txBox="1"/>
            <p:nvPr/>
          </p:nvSpPr>
          <p:spPr>
            <a:xfrm>
              <a:off x="9426850" y="1975591"/>
              <a:ext cx="1476505"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Unemployed</a:t>
              </a:r>
              <a:endParaRPr lang="en-US" b="1" i="1" dirty="0">
                <a:solidFill>
                  <a:schemeClr val="bg1"/>
                </a:solidFill>
                <a:effectLst>
                  <a:outerShdw blurRad="38100" dist="38100" dir="2700000" algn="tl">
                    <a:srgbClr val="000000">
                      <a:alpha val="43137"/>
                    </a:srgbClr>
                  </a:outerShdw>
                </a:effectLst>
              </a:endParaRPr>
            </a:p>
          </p:txBody>
        </p:sp>
        <p:sp>
          <p:nvSpPr>
            <p:cNvPr id="30" name="TextBox 29"/>
            <p:cNvSpPr txBox="1"/>
            <p:nvPr/>
          </p:nvSpPr>
          <p:spPr>
            <a:xfrm>
              <a:off x="5936355" y="2402798"/>
              <a:ext cx="1274681"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Depression</a:t>
              </a:r>
              <a:endParaRPr lang="en-US" b="1" i="1" dirty="0">
                <a:solidFill>
                  <a:schemeClr val="bg1"/>
                </a:solidFill>
                <a:effectLst>
                  <a:outerShdw blurRad="38100" dist="38100" dir="2700000" algn="tl">
                    <a:srgbClr val="000000">
                      <a:alpha val="43137"/>
                    </a:srgbClr>
                  </a:outerShdw>
                </a:effectLst>
              </a:endParaRPr>
            </a:p>
          </p:txBody>
        </p:sp>
        <p:sp>
          <p:nvSpPr>
            <p:cNvPr id="31" name="TextBox 30"/>
            <p:cNvSpPr txBox="1"/>
            <p:nvPr/>
          </p:nvSpPr>
          <p:spPr>
            <a:xfrm>
              <a:off x="9597438" y="4208022"/>
              <a:ext cx="622927" cy="1841338"/>
            </a:xfrm>
            <a:prstGeom prst="rect">
              <a:avLst/>
            </a:prstGeom>
            <a:noFill/>
          </p:spPr>
          <p:txBody>
            <a:bodyPr vert="wordArtVert" wrap="none" rtlCol="0" anchor="ctr" anchorCtr="1">
              <a:spAutoFit/>
            </a:bodyPr>
            <a:lstStyle/>
            <a:p>
              <a:r>
                <a:rPr lang="en-US" sz="2400" b="1" i="1" dirty="0" smtClean="0">
                  <a:solidFill>
                    <a:srgbClr val="FF0000"/>
                  </a:solidFill>
                  <a:effectLst>
                    <a:outerShdw blurRad="38100" dist="38100" dir="2700000" algn="tl">
                      <a:srgbClr val="000000">
                        <a:alpha val="43137"/>
                      </a:srgbClr>
                    </a:outerShdw>
                  </a:effectLst>
                </a:rPr>
                <a:t>Pain</a:t>
              </a:r>
              <a:endParaRPr lang="en-US" sz="2400" b="1" i="1" dirty="0">
                <a:solidFill>
                  <a:srgbClr val="FF0000"/>
                </a:solidFill>
                <a:effectLst>
                  <a:outerShdw blurRad="38100" dist="38100" dir="2700000" algn="tl">
                    <a:srgbClr val="000000">
                      <a:alpha val="43137"/>
                    </a:srgbClr>
                  </a:outerShdw>
                </a:effectLst>
              </a:endParaRPr>
            </a:p>
          </p:txBody>
        </p:sp>
        <p:sp>
          <p:nvSpPr>
            <p:cNvPr id="32" name="TextBox 31"/>
            <p:cNvSpPr txBox="1"/>
            <p:nvPr/>
          </p:nvSpPr>
          <p:spPr>
            <a:xfrm>
              <a:off x="8296386" y="4645307"/>
              <a:ext cx="1055958"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Financial</a:t>
              </a:r>
              <a:endParaRPr lang="en-US" b="1" i="1" dirty="0">
                <a:solidFill>
                  <a:schemeClr val="bg1"/>
                </a:solidFill>
                <a:effectLst>
                  <a:outerShdw blurRad="38100" dist="38100" dir="2700000" algn="tl">
                    <a:srgbClr val="000000">
                      <a:alpha val="43137"/>
                    </a:srgbClr>
                  </a:outerShdw>
                </a:effectLst>
              </a:endParaRPr>
            </a:p>
          </p:txBody>
        </p:sp>
        <p:sp>
          <p:nvSpPr>
            <p:cNvPr id="33" name="TextBox 32"/>
            <p:cNvSpPr txBox="1"/>
            <p:nvPr/>
          </p:nvSpPr>
          <p:spPr>
            <a:xfrm>
              <a:off x="10126589" y="4645216"/>
              <a:ext cx="978794" cy="369332"/>
            </a:xfrm>
            <a:prstGeom prst="rect">
              <a:avLst/>
            </a:prstGeom>
            <a:noFill/>
          </p:spPr>
          <p:txBody>
            <a:bodyPr wrap="square" rtlCol="0">
              <a:spAutoFit/>
            </a:bodyPr>
            <a:lstStyle/>
            <a:p>
              <a:r>
                <a:rPr lang="en-US" b="1" i="1" dirty="0">
                  <a:solidFill>
                    <a:schemeClr val="bg1"/>
                  </a:solidFill>
                  <a:effectLst>
                    <a:outerShdw blurRad="38100" dist="38100" dir="2700000" algn="tl">
                      <a:srgbClr val="000000">
                        <a:alpha val="43137"/>
                      </a:srgbClr>
                    </a:outerShdw>
                  </a:effectLst>
                </a:rPr>
                <a:t>M</a:t>
              </a:r>
              <a:r>
                <a:rPr lang="en-US" b="1" i="1" dirty="0" smtClean="0">
                  <a:solidFill>
                    <a:schemeClr val="bg1"/>
                  </a:solidFill>
                  <a:effectLst>
                    <a:outerShdw blurRad="38100" dist="38100" dir="2700000" algn="tl">
                      <a:srgbClr val="000000">
                        <a:alpha val="43137"/>
                      </a:srgbClr>
                    </a:outerShdw>
                  </a:effectLst>
                </a:rPr>
                <a:t>edical</a:t>
              </a:r>
              <a:endParaRPr lang="en-US" b="1" i="1" dirty="0">
                <a:solidFill>
                  <a:schemeClr val="bg1"/>
                </a:solidFill>
                <a:effectLst>
                  <a:outerShdw blurRad="38100" dist="38100" dir="2700000" algn="tl">
                    <a:srgbClr val="000000">
                      <a:alpha val="43137"/>
                    </a:srgbClr>
                  </a:outerShdw>
                </a:effectLst>
              </a:endParaRPr>
            </a:p>
          </p:txBody>
        </p:sp>
        <p:sp>
          <p:nvSpPr>
            <p:cNvPr id="34" name="TextBox 33"/>
            <p:cNvSpPr txBox="1"/>
            <p:nvPr/>
          </p:nvSpPr>
          <p:spPr>
            <a:xfrm>
              <a:off x="6163086" y="4645307"/>
              <a:ext cx="1030146"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Business</a:t>
              </a:r>
              <a:endParaRPr lang="en-US" b="1" i="1" dirty="0">
                <a:solidFill>
                  <a:schemeClr val="bg1"/>
                </a:solidFill>
                <a:effectLst>
                  <a:outerShdw blurRad="38100" dist="38100" dir="2700000" algn="tl">
                    <a:srgbClr val="000000">
                      <a:alpha val="43137"/>
                    </a:srgbClr>
                  </a:outerShdw>
                </a:effectLst>
              </a:endParaRPr>
            </a:p>
          </p:txBody>
        </p:sp>
        <p:sp>
          <p:nvSpPr>
            <p:cNvPr id="35" name="TextBox 34"/>
            <p:cNvSpPr txBox="1"/>
            <p:nvPr/>
          </p:nvSpPr>
          <p:spPr>
            <a:xfrm>
              <a:off x="4671442" y="4636186"/>
              <a:ext cx="724151"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Serial</a:t>
              </a:r>
              <a:endParaRPr lang="en-US" b="1" i="1" dirty="0">
                <a:solidFill>
                  <a:schemeClr val="bg1"/>
                </a:solidFill>
                <a:effectLst>
                  <a:outerShdw blurRad="38100" dist="38100" dir="2700000" algn="tl">
                    <a:srgbClr val="000000">
                      <a:alpha val="43137"/>
                    </a:srgbClr>
                  </a:outerShdw>
                </a:effectLst>
              </a:endParaRPr>
            </a:p>
          </p:txBody>
        </p:sp>
        <p:sp>
          <p:nvSpPr>
            <p:cNvPr id="36" name="TextBox 35"/>
            <p:cNvSpPr txBox="1"/>
            <p:nvPr/>
          </p:nvSpPr>
          <p:spPr>
            <a:xfrm>
              <a:off x="4633729" y="1144979"/>
              <a:ext cx="1190263"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Marriage</a:t>
              </a:r>
              <a:endParaRPr lang="en-US" b="1" i="1" dirty="0">
                <a:solidFill>
                  <a:schemeClr val="bg1"/>
                </a:solidFill>
                <a:effectLst>
                  <a:outerShdw blurRad="38100" dist="38100" dir="2700000" algn="tl">
                    <a:srgbClr val="000000">
                      <a:alpha val="43137"/>
                    </a:srgbClr>
                  </a:outerShdw>
                </a:effectLst>
              </a:endParaRPr>
            </a:p>
          </p:txBody>
        </p:sp>
        <p:sp>
          <p:nvSpPr>
            <p:cNvPr id="37" name="TextBox 36"/>
            <p:cNvSpPr txBox="1"/>
            <p:nvPr/>
          </p:nvSpPr>
          <p:spPr>
            <a:xfrm>
              <a:off x="5590572" y="3382700"/>
              <a:ext cx="1960713"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Death of Love One</a:t>
              </a:r>
              <a:endParaRPr lang="en-US" b="1" i="1" dirty="0">
                <a:solidFill>
                  <a:schemeClr val="bg1"/>
                </a:solidFill>
                <a:effectLst>
                  <a:outerShdw blurRad="38100" dist="38100" dir="2700000" algn="tl">
                    <a:srgbClr val="000000">
                      <a:alpha val="43137"/>
                    </a:srgbClr>
                  </a:outerShdw>
                </a:effectLst>
              </a:endParaRPr>
            </a:p>
          </p:txBody>
        </p:sp>
        <p:sp>
          <p:nvSpPr>
            <p:cNvPr id="38" name="TextBox 37"/>
            <p:cNvSpPr txBox="1"/>
            <p:nvPr/>
          </p:nvSpPr>
          <p:spPr>
            <a:xfrm>
              <a:off x="7533043" y="2527992"/>
              <a:ext cx="549894" cy="3374043"/>
            </a:xfrm>
            <a:prstGeom prst="rect">
              <a:avLst/>
            </a:prstGeom>
            <a:noFill/>
          </p:spPr>
          <p:txBody>
            <a:bodyPr vert="wordArtVert" wrap="square" rtlCol="0" anchor="ctr" anchorCtr="1">
              <a:spAutoFit/>
            </a:bodyPr>
            <a:lstStyle/>
            <a:p>
              <a:pPr algn="ctr"/>
              <a:r>
                <a:rPr lang="en-US" sz="2000" b="1" i="1" dirty="0" smtClean="0">
                  <a:solidFill>
                    <a:schemeClr val="bg1"/>
                  </a:solidFill>
                  <a:effectLst>
                    <a:outerShdw blurRad="38100" dist="38100" dir="2700000" algn="tl">
                      <a:srgbClr val="000000">
                        <a:alpha val="43137"/>
                      </a:srgbClr>
                    </a:outerShdw>
                  </a:effectLst>
                </a:rPr>
                <a:t>Isolation</a:t>
              </a:r>
              <a:endParaRPr lang="en-US" sz="2000" b="1" i="1" dirty="0">
                <a:solidFill>
                  <a:schemeClr val="bg1"/>
                </a:solidFill>
                <a:effectLst>
                  <a:outerShdw blurRad="38100" dist="38100" dir="2700000" algn="tl">
                    <a:srgbClr val="000000">
                      <a:alpha val="43137"/>
                    </a:srgbClr>
                  </a:outerShdw>
                </a:effectLst>
              </a:endParaRPr>
            </a:p>
          </p:txBody>
        </p:sp>
        <p:sp>
          <p:nvSpPr>
            <p:cNvPr id="39" name="TextBox 38"/>
            <p:cNvSpPr txBox="1"/>
            <p:nvPr/>
          </p:nvSpPr>
          <p:spPr>
            <a:xfrm>
              <a:off x="8137050" y="3382699"/>
              <a:ext cx="849543"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Family</a:t>
              </a:r>
              <a:endParaRPr lang="en-US" b="1" i="1" dirty="0">
                <a:solidFill>
                  <a:schemeClr val="bg1"/>
                </a:solidFill>
                <a:effectLst>
                  <a:outerShdw blurRad="38100" dist="38100" dir="2700000" algn="tl">
                    <a:srgbClr val="000000">
                      <a:alpha val="43137"/>
                    </a:srgbClr>
                  </a:outerShdw>
                </a:effectLst>
              </a:endParaRPr>
            </a:p>
          </p:txBody>
        </p:sp>
        <p:sp>
          <p:nvSpPr>
            <p:cNvPr id="40" name="TextBox 39"/>
            <p:cNvSpPr txBox="1"/>
            <p:nvPr/>
          </p:nvSpPr>
          <p:spPr>
            <a:xfrm>
              <a:off x="9247902" y="3382700"/>
              <a:ext cx="699072"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Faith</a:t>
              </a:r>
              <a:endParaRPr lang="en-US" b="1" i="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325990" y="1152101"/>
              <a:ext cx="1444928"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Relationship</a:t>
              </a:r>
              <a:endParaRPr lang="en-US" b="1" i="1" dirty="0">
                <a:solidFill>
                  <a:schemeClr val="bg1"/>
                </a:solidFill>
                <a:effectLst>
                  <a:outerShdw blurRad="38100" dist="38100" dir="2700000" algn="tl">
                    <a:srgbClr val="000000">
                      <a:alpha val="43137"/>
                    </a:srgbClr>
                  </a:outerShdw>
                </a:effectLst>
              </a:endParaRPr>
            </a:p>
          </p:txBody>
        </p:sp>
        <p:sp>
          <p:nvSpPr>
            <p:cNvPr id="42" name="TextBox 41"/>
            <p:cNvSpPr txBox="1"/>
            <p:nvPr/>
          </p:nvSpPr>
          <p:spPr>
            <a:xfrm>
              <a:off x="8820599" y="115243"/>
              <a:ext cx="513410" cy="2722284"/>
            </a:xfrm>
            <a:prstGeom prst="rect">
              <a:avLst/>
            </a:prstGeom>
            <a:noFill/>
          </p:spPr>
          <p:txBody>
            <a:bodyPr vert="wordArtVert" wrap="none" rtlCol="0" anchor="ctr" anchorCtr="1">
              <a:spAutoFit/>
            </a:bodyPr>
            <a:lstStyle/>
            <a:p>
              <a:r>
                <a:rPr lang="en-US" b="1" i="1" dirty="0" smtClean="0">
                  <a:solidFill>
                    <a:schemeClr val="bg1"/>
                  </a:solidFill>
                  <a:effectLst>
                    <a:outerShdw blurRad="38100" dist="38100" dir="2700000" algn="tl">
                      <a:srgbClr val="000000">
                        <a:alpha val="43137"/>
                      </a:srgbClr>
                    </a:outerShdw>
                  </a:effectLst>
                </a:rPr>
                <a:t>Bullying</a:t>
              </a:r>
              <a:endParaRPr lang="en-US" b="1" i="1" dirty="0">
                <a:solidFill>
                  <a:schemeClr val="bg1"/>
                </a:solidFill>
                <a:effectLst>
                  <a:outerShdw blurRad="38100" dist="38100" dir="2700000" algn="tl">
                    <a:srgbClr val="000000">
                      <a:alpha val="43137"/>
                    </a:srgbClr>
                  </a:outerShdw>
                </a:effectLst>
              </a:endParaRPr>
            </a:p>
          </p:txBody>
        </p:sp>
        <p:sp>
          <p:nvSpPr>
            <p:cNvPr id="43" name="TextBox 42"/>
            <p:cNvSpPr txBox="1"/>
            <p:nvPr/>
          </p:nvSpPr>
          <p:spPr>
            <a:xfrm>
              <a:off x="5450674" y="6178862"/>
              <a:ext cx="1525370" cy="369332"/>
            </a:xfrm>
            <a:prstGeom prst="rect">
              <a:avLst/>
            </a:prstGeom>
            <a:noFill/>
          </p:spPr>
          <p:txBody>
            <a:bodyPr wrap="square" rtlCol="0">
              <a:spAutoFit/>
            </a:bodyPr>
            <a:lstStyle/>
            <a:p>
              <a:r>
                <a:rPr lang="en-US" b="1" i="1" dirty="0">
                  <a:solidFill>
                    <a:schemeClr val="bg1"/>
                  </a:solidFill>
                  <a:effectLst>
                    <a:outerShdw blurRad="38100" dist="38100" dir="2700000" algn="tl">
                      <a:srgbClr val="000000">
                        <a:alpha val="43137"/>
                      </a:srgbClr>
                    </a:outerShdw>
                  </a:effectLst>
                </a:rPr>
                <a:t>P</a:t>
              </a:r>
              <a:r>
                <a:rPr lang="en-US" b="1" i="1" dirty="0" smtClean="0">
                  <a:solidFill>
                    <a:schemeClr val="bg1"/>
                  </a:solidFill>
                  <a:effectLst>
                    <a:outerShdw blurRad="38100" dist="38100" dir="2700000" algn="tl">
                      <a:srgbClr val="000000">
                        <a:alpha val="43137"/>
                      </a:srgbClr>
                    </a:outerShdw>
                  </a:effectLst>
                </a:rPr>
                <a:t>sychological</a:t>
              </a:r>
              <a:endParaRPr lang="en-US" b="1" i="1" dirty="0">
                <a:solidFill>
                  <a:schemeClr val="bg1"/>
                </a:solidFill>
                <a:effectLst>
                  <a:outerShdw blurRad="38100" dist="38100" dir="2700000" algn="tl">
                    <a:srgbClr val="000000">
                      <a:alpha val="43137"/>
                    </a:srgbClr>
                  </a:outerShdw>
                </a:effectLst>
              </a:endParaRPr>
            </a:p>
          </p:txBody>
        </p:sp>
        <p:sp>
          <p:nvSpPr>
            <p:cNvPr id="44" name="TextBox 43"/>
            <p:cNvSpPr txBox="1"/>
            <p:nvPr/>
          </p:nvSpPr>
          <p:spPr>
            <a:xfrm>
              <a:off x="7968170" y="1980868"/>
              <a:ext cx="868257"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Honor</a:t>
              </a:r>
              <a:endParaRPr lang="en-US" b="1" i="1" dirty="0">
                <a:solidFill>
                  <a:schemeClr val="bg1"/>
                </a:solidFill>
                <a:effectLst>
                  <a:outerShdw blurRad="38100" dist="38100" dir="2700000" algn="tl">
                    <a:srgbClr val="000000">
                      <a:alpha val="43137"/>
                    </a:srgbClr>
                  </a:outerShdw>
                </a:effectLst>
              </a:endParaRPr>
            </a:p>
          </p:txBody>
        </p:sp>
        <p:sp>
          <p:nvSpPr>
            <p:cNvPr id="45" name="TextBox 44"/>
            <p:cNvSpPr txBox="1"/>
            <p:nvPr/>
          </p:nvSpPr>
          <p:spPr>
            <a:xfrm>
              <a:off x="8530025" y="4931686"/>
              <a:ext cx="513410" cy="1736053"/>
            </a:xfrm>
            <a:prstGeom prst="rect">
              <a:avLst/>
            </a:prstGeom>
            <a:noFill/>
          </p:spPr>
          <p:txBody>
            <a:bodyPr vert="wordArtVert" wrap="none" rtlCol="0" anchor="ctr" anchorCtr="1">
              <a:spAutoFit/>
            </a:bodyPr>
            <a:lstStyle/>
            <a:p>
              <a:r>
                <a:rPr lang="en-US" b="1" i="1" dirty="0" smtClean="0">
                  <a:solidFill>
                    <a:schemeClr val="bg1"/>
                  </a:solidFill>
                  <a:effectLst>
                    <a:outerShdw blurRad="38100" dist="38100" dir="2700000" algn="tl">
                      <a:srgbClr val="000000">
                        <a:alpha val="43137"/>
                      </a:srgbClr>
                    </a:outerShdw>
                  </a:effectLst>
                </a:rPr>
                <a:t>Legal</a:t>
              </a:r>
              <a:endParaRPr lang="en-US" b="1" i="1" dirty="0">
                <a:solidFill>
                  <a:schemeClr val="bg1"/>
                </a:solidFill>
                <a:effectLst>
                  <a:outerShdw blurRad="38100" dist="38100" dir="2700000" algn="tl">
                    <a:srgbClr val="000000">
                      <a:alpha val="43137"/>
                    </a:srgbClr>
                  </a:outerShdw>
                </a:effectLst>
              </a:endParaRPr>
            </a:p>
          </p:txBody>
        </p:sp>
        <p:sp>
          <p:nvSpPr>
            <p:cNvPr id="46" name="TextBox 45"/>
            <p:cNvSpPr txBox="1"/>
            <p:nvPr/>
          </p:nvSpPr>
          <p:spPr>
            <a:xfrm>
              <a:off x="5455414" y="1311646"/>
              <a:ext cx="513410" cy="2064796"/>
            </a:xfrm>
            <a:prstGeom prst="rect">
              <a:avLst/>
            </a:prstGeom>
            <a:noFill/>
          </p:spPr>
          <p:txBody>
            <a:bodyPr vert="wordArtVert" wrap="none" rtlCol="0" anchor="ctr" anchorCtr="1">
              <a:spAutoFit/>
            </a:bodyPr>
            <a:lstStyle/>
            <a:p>
              <a:r>
                <a:rPr lang="en-US" b="1" i="1" dirty="0" smtClean="0">
                  <a:solidFill>
                    <a:schemeClr val="bg1"/>
                  </a:solidFill>
                  <a:effectLst>
                    <a:outerShdw blurRad="38100" dist="38100" dir="2700000" algn="tl">
                      <a:srgbClr val="000000">
                        <a:alpha val="43137"/>
                      </a:srgbClr>
                    </a:outerShdw>
                  </a:effectLst>
                </a:rPr>
                <a:t>Stress</a:t>
              </a:r>
              <a:endParaRPr lang="en-US" b="1" i="1" dirty="0">
                <a:solidFill>
                  <a:schemeClr val="bg1"/>
                </a:solidFill>
                <a:effectLst>
                  <a:outerShdw blurRad="38100" dist="38100" dir="2700000" algn="tl">
                    <a:srgbClr val="000000">
                      <a:alpha val="43137"/>
                    </a:srgbClr>
                  </a:outerShdw>
                </a:effectLst>
              </a:endParaRPr>
            </a:p>
          </p:txBody>
        </p:sp>
        <p:sp>
          <p:nvSpPr>
            <p:cNvPr id="47" name="TextBox 46"/>
            <p:cNvSpPr txBox="1"/>
            <p:nvPr/>
          </p:nvSpPr>
          <p:spPr>
            <a:xfrm>
              <a:off x="5951731" y="1131897"/>
              <a:ext cx="760697" cy="369332"/>
            </a:xfrm>
            <a:prstGeom prst="rect">
              <a:avLst/>
            </a:prstGeom>
            <a:noFill/>
          </p:spPr>
          <p:txBody>
            <a:bodyPr wrap="square" rtlCol="0">
              <a:spAutoFit/>
            </a:bodyPr>
            <a:lstStyle/>
            <a:p>
              <a:r>
                <a:rPr lang="en-US" b="1" i="1" dirty="0" smtClean="0">
                  <a:solidFill>
                    <a:schemeClr val="bg1"/>
                  </a:solidFill>
                  <a:effectLst>
                    <a:outerShdw blurRad="38100" dist="38100" dir="2700000" algn="tl">
                      <a:srgbClr val="000000">
                        <a:alpha val="43137"/>
                      </a:srgbClr>
                    </a:outerShdw>
                  </a:effectLst>
                </a:rPr>
                <a:t>Drugs</a:t>
              </a:r>
              <a:endParaRPr lang="en-US" b="1" i="1" dirty="0">
                <a:solidFill>
                  <a:schemeClr val="bg1"/>
                </a:solidFill>
                <a:effectLst>
                  <a:outerShdw blurRad="38100" dist="38100" dir="2700000" algn="tl">
                    <a:srgbClr val="000000">
                      <a:alpha val="43137"/>
                    </a:srgbClr>
                  </a:outerShdw>
                </a:effectLst>
              </a:endParaRPr>
            </a:p>
          </p:txBody>
        </p:sp>
      </p:grpSp>
      <p:sp>
        <p:nvSpPr>
          <p:cNvPr id="48" name="Title 3"/>
          <p:cNvSpPr>
            <a:spLocks noGrp="1"/>
          </p:cNvSpPr>
          <p:nvPr>
            <p:ph type="title"/>
          </p:nvPr>
        </p:nvSpPr>
        <p:spPr>
          <a:xfrm>
            <a:off x="575743" y="482197"/>
            <a:ext cx="3637459" cy="1325563"/>
          </a:xfrm>
        </p:spPr>
        <p:txBody>
          <a:bodyPr>
            <a:noAutofit/>
          </a:bodyPr>
          <a:lstStyle/>
          <a:p>
            <a:r>
              <a:rPr lang="en-US" sz="4800" b="1" dirty="0" smtClean="0">
                <a:solidFill>
                  <a:schemeClr val="bg1"/>
                </a:solidFill>
                <a:effectLst>
                  <a:glow rad="101600">
                    <a:schemeClr val="tx1">
                      <a:alpha val="60000"/>
                    </a:schemeClr>
                  </a:glow>
                  <a:outerShdw blurRad="38100" dist="38100" dir="2700000" algn="tl">
                    <a:srgbClr val="000000">
                      <a:alpha val="43137"/>
                    </a:srgbClr>
                  </a:outerShdw>
                </a:effectLst>
                <a:latin typeface="Sitka Heading" panose="02000505000000020004" pitchFamily="2" charset="0"/>
              </a:rPr>
              <a:t>Complexity</a:t>
            </a:r>
            <a:br>
              <a:rPr lang="en-US" sz="4800" b="1" dirty="0" smtClean="0">
                <a:solidFill>
                  <a:schemeClr val="bg1"/>
                </a:solidFill>
                <a:effectLst>
                  <a:glow rad="101600">
                    <a:schemeClr val="tx1">
                      <a:alpha val="60000"/>
                    </a:schemeClr>
                  </a:glow>
                  <a:outerShdw blurRad="38100" dist="38100" dir="2700000" algn="tl">
                    <a:srgbClr val="000000">
                      <a:alpha val="43137"/>
                    </a:srgbClr>
                  </a:outerShdw>
                </a:effectLst>
                <a:latin typeface="Sitka Heading" panose="02000505000000020004" pitchFamily="2" charset="0"/>
              </a:rPr>
            </a:br>
            <a:r>
              <a:rPr lang="en-US" sz="4800" b="1" dirty="0" smtClean="0">
                <a:solidFill>
                  <a:schemeClr val="bg1"/>
                </a:solidFill>
                <a:effectLst>
                  <a:glow rad="101600">
                    <a:schemeClr val="tx1">
                      <a:alpha val="60000"/>
                    </a:schemeClr>
                  </a:glow>
                  <a:outerShdw blurRad="38100" dist="38100" dir="2700000" algn="tl">
                    <a:srgbClr val="000000">
                      <a:alpha val="43137"/>
                    </a:srgbClr>
                  </a:outerShdw>
                </a:effectLst>
                <a:latin typeface="Sitka Heading" panose="02000505000000020004" pitchFamily="2" charset="0"/>
              </a:rPr>
              <a:t> Overload</a:t>
            </a:r>
            <a:endParaRPr lang="en-US" sz="4800" b="1" dirty="0">
              <a:solidFill>
                <a:schemeClr val="bg1"/>
              </a:solidFill>
              <a:effectLst>
                <a:glow rad="101600">
                  <a:schemeClr val="tx1">
                    <a:alpha val="60000"/>
                  </a:schemeClr>
                </a:glow>
                <a:outerShdw blurRad="38100" dist="38100" dir="2700000" algn="tl">
                  <a:srgbClr val="000000">
                    <a:alpha val="43137"/>
                  </a:srgbClr>
                </a:outerShdw>
              </a:effectLst>
              <a:latin typeface="Sitka Heading" panose="02000505000000020004" pitchFamily="2" charset="0"/>
            </a:endParaRPr>
          </a:p>
        </p:txBody>
      </p:sp>
      <p:sp>
        <p:nvSpPr>
          <p:cNvPr id="49" name="Rectangle 48"/>
          <p:cNvSpPr/>
          <p:nvPr/>
        </p:nvSpPr>
        <p:spPr>
          <a:xfrm>
            <a:off x="608118" y="3567365"/>
            <a:ext cx="4529514" cy="1569660"/>
          </a:xfrm>
          <a:prstGeom prst="rect">
            <a:avLst/>
          </a:prstGeom>
        </p:spPr>
        <p:txBody>
          <a:bodyPr wrap="square">
            <a:spAutoFit/>
          </a:bodyPr>
          <a:lstStyle/>
          <a:p>
            <a:r>
              <a:rPr lang="en-US" sz="3200" b="1" dirty="0">
                <a:solidFill>
                  <a:srgbClr val="FFC000"/>
                </a:solidFill>
                <a:effectLst>
                  <a:outerShdw blurRad="38100" dist="38100" dir="2700000" algn="tl">
                    <a:srgbClr val="000000">
                      <a:alpha val="43137"/>
                    </a:srgbClr>
                  </a:outerShdw>
                </a:effectLst>
                <a:latin typeface="Sitka Heading" panose="02000505000000020004" pitchFamily="2" charset="0"/>
              </a:rPr>
              <a:t>Surrender</a:t>
            </a:r>
            <a:r>
              <a:rPr lang="en-US" sz="3200" b="1" dirty="0">
                <a:solidFill>
                  <a:schemeClr val="bg1"/>
                </a:solidFill>
                <a:effectLst>
                  <a:outerShdw blurRad="38100" dist="38100" dir="2700000" algn="tl">
                    <a:srgbClr val="000000">
                      <a:alpha val="43137"/>
                    </a:srgbClr>
                  </a:outerShdw>
                </a:effectLst>
                <a:latin typeface="Sitka Heading" panose="02000505000000020004" pitchFamily="2" charset="0"/>
              </a:rPr>
              <a:t> to suicide as the only means to end their situation</a:t>
            </a:r>
          </a:p>
        </p:txBody>
      </p:sp>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7732" y="630862"/>
            <a:ext cx="5947105" cy="5491160"/>
          </a:xfrm>
          <a:prstGeom prst="rect">
            <a:avLst/>
          </a:prstGeom>
        </p:spPr>
      </p:pic>
    </p:spTree>
    <p:extLst>
      <p:ext uri="{BB962C8B-B14F-4D97-AF65-F5344CB8AC3E}">
        <p14:creationId xmlns:p14="http://schemas.microsoft.com/office/powerpoint/2010/main" val="264708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41506" y="2533132"/>
            <a:ext cx="4308987" cy="1891378"/>
          </a:xfrm>
        </p:spPr>
        <p:txBody>
          <a:bodyPr>
            <a:noAutofit/>
          </a:bodyPr>
          <a:lstStyle/>
          <a:p>
            <a:pPr algn="ctr"/>
            <a:r>
              <a:rPr lang="en-US" sz="6000" b="1" dirty="0" smtClean="0">
                <a:solidFill>
                  <a:schemeClr val="bg1"/>
                </a:solidFill>
                <a:effectLst>
                  <a:outerShdw blurRad="38100" dist="38100" dir="2700000" algn="tl">
                    <a:srgbClr val="000000">
                      <a:alpha val="43137"/>
                    </a:srgbClr>
                  </a:outerShdw>
                </a:effectLst>
                <a:latin typeface="Sitka Heading" panose="02000505000000020004" pitchFamily="2" charset="0"/>
              </a:rPr>
              <a:t>Complexity</a:t>
            </a:r>
            <a:br>
              <a:rPr lang="en-US" sz="6000" b="1" dirty="0" smtClean="0">
                <a:solidFill>
                  <a:schemeClr val="bg1"/>
                </a:solidFill>
                <a:effectLst>
                  <a:outerShdw blurRad="38100" dist="38100" dir="2700000" algn="tl">
                    <a:srgbClr val="000000">
                      <a:alpha val="43137"/>
                    </a:srgbClr>
                  </a:outerShdw>
                </a:effectLst>
                <a:latin typeface="Sitka Heading" panose="02000505000000020004" pitchFamily="2" charset="0"/>
              </a:rPr>
            </a:br>
            <a:r>
              <a:rPr lang="en-US" sz="6000" b="1" dirty="0" smtClean="0">
                <a:solidFill>
                  <a:schemeClr val="bg1"/>
                </a:solidFill>
                <a:effectLst>
                  <a:outerShdw blurRad="38100" dist="38100" dir="2700000" algn="tl">
                    <a:srgbClr val="000000">
                      <a:alpha val="43137"/>
                    </a:srgbClr>
                  </a:outerShdw>
                </a:effectLst>
                <a:latin typeface="Sitka Heading" panose="02000505000000020004" pitchFamily="2" charset="0"/>
              </a:rPr>
              <a:t>Overload</a:t>
            </a:r>
            <a:endParaRPr lang="en-US" sz="6000" b="1" dirty="0">
              <a:solidFill>
                <a:schemeClr val="bg1"/>
              </a:solidFill>
              <a:effectLst>
                <a:outerShdw blurRad="38100" dist="38100" dir="2700000" algn="tl">
                  <a:srgbClr val="000000">
                    <a:alpha val="43137"/>
                  </a:srgbClr>
                </a:outerShdw>
              </a:effectLst>
              <a:latin typeface="Sitka Heading" panose="02000505000000020004"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157" y="1109509"/>
            <a:ext cx="4685686" cy="468568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855" y="5991"/>
            <a:ext cx="10441158" cy="6852009"/>
          </a:xfrm>
          <a:prstGeom prst="rect">
            <a:avLst/>
          </a:prstGeom>
        </p:spPr>
      </p:pic>
      <p:sp>
        <p:nvSpPr>
          <p:cNvPr id="6" name="TextBox 5"/>
          <p:cNvSpPr txBox="1"/>
          <p:nvPr/>
        </p:nvSpPr>
        <p:spPr>
          <a:xfrm>
            <a:off x="1489586" y="265471"/>
            <a:ext cx="2875935" cy="2031325"/>
          </a:xfrm>
          <a:prstGeom prst="rect">
            <a:avLst/>
          </a:prstGeom>
          <a:noFill/>
        </p:spPr>
        <p:txBody>
          <a:bodyPr wrap="square" rtlCol="0">
            <a:spAutoFit/>
          </a:bodyPr>
          <a:lstStyle/>
          <a:p>
            <a:r>
              <a:rPr lang="en-US" sz="3600" b="1" dirty="0" smtClean="0">
                <a:solidFill>
                  <a:schemeClr val="accent4"/>
                </a:solidFill>
                <a:effectLst>
                  <a:glow rad="228600">
                    <a:schemeClr val="accent6">
                      <a:satMod val="175000"/>
                      <a:alpha val="40000"/>
                    </a:schemeClr>
                  </a:glow>
                  <a:outerShdw blurRad="38100" dist="38100" dir="2700000" algn="tl">
                    <a:srgbClr val="000000">
                      <a:alpha val="43137"/>
                    </a:srgbClr>
                  </a:outerShdw>
                </a:effectLst>
                <a:latin typeface="Sitka Heading" panose="02000505000000020004" pitchFamily="2" charset="0"/>
              </a:rPr>
              <a:t>Stabilize</a:t>
            </a:r>
          </a:p>
          <a:p>
            <a:r>
              <a:rPr lang="en-US" sz="3600" b="1" dirty="0" smtClean="0">
                <a:solidFill>
                  <a:schemeClr val="accent4"/>
                </a:solidFill>
                <a:effectLst>
                  <a:glow rad="228600">
                    <a:schemeClr val="accent6">
                      <a:satMod val="175000"/>
                      <a:alpha val="40000"/>
                    </a:schemeClr>
                  </a:glow>
                  <a:outerShdw blurRad="38100" dist="38100" dir="2700000" algn="tl">
                    <a:srgbClr val="000000">
                      <a:alpha val="43137"/>
                    </a:srgbClr>
                  </a:outerShdw>
                </a:effectLst>
                <a:latin typeface="Sitka Heading" panose="02000505000000020004" pitchFamily="2" charset="0"/>
              </a:rPr>
              <a:t>Synchronize</a:t>
            </a:r>
          </a:p>
          <a:p>
            <a:r>
              <a:rPr lang="en-US" sz="3600" b="1" dirty="0" smtClean="0">
                <a:solidFill>
                  <a:schemeClr val="accent4"/>
                </a:solidFill>
                <a:effectLst>
                  <a:glow rad="228600">
                    <a:schemeClr val="accent6">
                      <a:satMod val="175000"/>
                      <a:alpha val="40000"/>
                    </a:schemeClr>
                  </a:glow>
                  <a:outerShdw blurRad="38100" dist="38100" dir="2700000" algn="tl">
                    <a:srgbClr val="000000">
                      <a:alpha val="43137"/>
                    </a:srgbClr>
                  </a:outerShdw>
                </a:effectLst>
                <a:latin typeface="Sitka Heading" panose="02000505000000020004" pitchFamily="2" charset="0"/>
              </a:rPr>
              <a:t>Salvage</a:t>
            </a:r>
          </a:p>
          <a:p>
            <a:endParaRPr lang="en-US" dirty="0"/>
          </a:p>
        </p:txBody>
      </p:sp>
      <p:sp>
        <p:nvSpPr>
          <p:cNvPr id="3" name="TextBox 2"/>
          <p:cNvSpPr txBox="1"/>
          <p:nvPr/>
        </p:nvSpPr>
        <p:spPr>
          <a:xfrm>
            <a:off x="5402598" y="5895762"/>
            <a:ext cx="5695790"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latin typeface="Sitka Heading" panose="02000505000000020004" pitchFamily="2" charset="0"/>
              </a:rPr>
              <a:t>Life is worth living in the end!</a:t>
            </a:r>
            <a:endParaRPr lang="en-US" sz="3200" b="1" dirty="0">
              <a:solidFill>
                <a:schemeClr val="bg1"/>
              </a:solidFill>
              <a:effectLst>
                <a:outerShdw blurRad="38100" dist="38100" dir="2700000" algn="tl">
                  <a:srgbClr val="000000">
                    <a:alpha val="43137"/>
                  </a:srgbClr>
                </a:outerShdw>
              </a:effectLst>
              <a:latin typeface="Sitka Heading" panose="02000505000000020004" pitchFamily="2" charset="0"/>
            </a:endParaRPr>
          </a:p>
        </p:txBody>
      </p:sp>
    </p:spTree>
    <p:extLst>
      <p:ext uri="{BB962C8B-B14F-4D97-AF65-F5344CB8AC3E}">
        <p14:creationId xmlns:p14="http://schemas.microsoft.com/office/powerpoint/2010/main" val="195635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703</Words>
  <Application>Microsoft Office PowerPoint</Application>
  <PresentationFormat>Widescreen</PresentationFormat>
  <Paragraphs>168</Paragraphs>
  <Slides>9</Slides>
  <Notes>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Sitka Heading</vt:lpstr>
      <vt:lpstr>Office Theme</vt:lpstr>
      <vt:lpstr>PowerPoint Presentation</vt:lpstr>
      <vt:lpstr>PowerPoint Presentation</vt:lpstr>
      <vt:lpstr>Complexity Overload</vt:lpstr>
      <vt:lpstr>Complexity  Overload</vt:lpstr>
      <vt:lpstr>Complexity  Overload</vt:lpstr>
      <vt:lpstr>Complexity  Overload</vt:lpstr>
      <vt:lpstr>Complexity  Overload</vt:lpstr>
      <vt:lpstr>Complexity  Overload</vt:lpstr>
      <vt:lpstr>Complexity Overload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Complexity Overload</dc:title>
  <dc:creator>Microsoft account</dc:creator>
  <cp:lastModifiedBy>Microsoft account</cp:lastModifiedBy>
  <cp:revision>68</cp:revision>
  <dcterms:created xsi:type="dcterms:W3CDTF">2021-08-04T18:09:51Z</dcterms:created>
  <dcterms:modified xsi:type="dcterms:W3CDTF">2021-08-05T14:08:37Z</dcterms:modified>
</cp:coreProperties>
</file>